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56" r:id="rId2"/>
    <p:sldId id="280" r:id="rId3"/>
    <p:sldId id="281" r:id="rId4"/>
    <p:sldId id="347" r:id="rId5"/>
    <p:sldId id="348" r:id="rId6"/>
    <p:sldId id="353" r:id="rId7"/>
    <p:sldId id="354" r:id="rId8"/>
    <p:sldId id="360" r:id="rId9"/>
    <p:sldId id="303" r:id="rId10"/>
    <p:sldId id="349" r:id="rId11"/>
    <p:sldId id="350" r:id="rId12"/>
    <p:sldId id="262" r:id="rId13"/>
    <p:sldId id="362" r:id="rId14"/>
    <p:sldId id="363" r:id="rId15"/>
    <p:sldId id="364" r:id="rId16"/>
    <p:sldId id="365" r:id="rId17"/>
    <p:sldId id="366" r:id="rId18"/>
    <p:sldId id="367" r:id="rId19"/>
    <p:sldId id="355" r:id="rId20"/>
    <p:sldId id="368" r:id="rId21"/>
    <p:sldId id="370" r:id="rId22"/>
    <p:sldId id="371" r:id="rId23"/>
    <p:sldId id="372" r:id="rId24"/>
    <p:sldId id="319" r:id="rId25"/>
    <p:sldId id="318" r:id="rId26"/>
    <p:sldId id="317" r:id="rId27"/>
    <p:sldId id="325" r:id="rId28"/>
    <p:sldId id="327" r:id="rId29"/>
    <p:sldId id="359" r:id="rId30"/>
    <p:sldId id="335" r:id="rId31"/>
    <p:sldId id="328" r:id="rId32"/>
    <p:sldId id="329" r:id="rId33"/>
    <p:sldId id="342" r:id="rId34"/>
    <p:sldId id="330" r:id="rId35"/>
    <p:sldId id="375" r:id="rId36"/>
    <p:sldId id="331" r:id="rId37"/>
    <p:sldId id="333" r:id="rId38"/>
    <p:sldId id="332" r:id="rId39"/>
    <p:sldId id="334" r:id="rId40"/>
    <p:sldId id="374" r:id="rId41"/>
    <p:sldId id="337" r:id="rId42"/>
    <p:sldId id="373" r:id="rId43"/>
    <p:sldId id="260" r:id="rId44"/>
    <p:sldId id="261" r:id="rId45"/>
    <p:sldId id="361" r:id="rId46"/>
    <p:sldId id="298" r:id="rId47"/>
    <p:sldId id="300" r:id="rId48"/>
    <p:sldId id="301" r:id="rId49"/>
    <p:sldId id="302" r:id="rId50"/>
    <p:sldId id="304" r:id="rId51"/>
    <p:sldId id="263" r:id="rId52"/>
    <p:sldId id="351" r:id="rId53"/>
    <p:sldId id="258" r:id="rId54"/>
    <p:sldId id="343" r:id="rId55"/>
    <p:sldId id="284" r:id="rId56"/>
    <p:sldId id="338" r:id="rId57"/>
    <p:sldId id="339" r:id="rId58"/>
    <p:sldId id="296" r:id="rId59"/>
    <p:sldId id="287" r:id="rId60"/>
    <p:sldId id="282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295" r:id="rId69"/>
  </p:sldIdLst>
  <p:sldSz cx="18288000" cy="10287000"/>
  <p:notesSz cx="6858000" cy="9144000"/>
  <p:embeddedFontLst>
    <p:embeddedFont>
      <p:font typeface="B Nazanin" pitchFamily="2" charset="-78"/>
      <p:regular r:id="rId72"/>
      <p:bold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alibri Light" panose="020F0302020204030204" pitchFamily="34" charset="0"/>
      <p:regular r:id="rId78"/>
      <p:italic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88989" autoAdjust="0"/>
  </p:normalViewPr>
  <p:slideViewPr>
    <p:cSldViewPr>
      <p:cViewPr varScale="1">
        <p:scale>
          <a:sx n="72" d="100"/>
          <a:sy n="72" d="100"/>
        </p:scale>
        <p:origin x="256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62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33F71C-1E19-A7E8-D657-D529606E7C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B3579-17D0-2960-73CA-31A0D519CC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2BC96-F9B9-5542-A4B3-2891EB16FF8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0E4BC-B4FF-8265-3FBA-762C6F8CD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B3592-B4B1-18E4-CCE0-C12EBD2E31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2B7FE-6E30-AD4A-A027-7AD6C80CC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58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E9178-BD8C-F945-9766-55AAF284C60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B4C0F-206E-7842-8251-F3DDC2FE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4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14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8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inLibertineT"/>
              </a:rPr>
              <a:t>cumulative distribution function (CDF) </a:t>
            </a:r>
            <a:endParaRPr lang="en-US" dirty="0"/>
          </a:p>
          <a:p>
            <a:r>
              <a:rPr lang="fa-IR" dirty="0"/>
              <a:t>تابع توزیع </a:t>
            </a:r>
            <a:r>
              <a:rPr lang="fa-IR" dirty="0" err="1"/>
              <a:t>تجمعی</a:t>
            </a:r>
            <a:endParaRPr lang="en-US" dirty="0"/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Definition. The cumulative distribution function (</a:t>
            </a: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Google Sans"/>
              </a:rPr>
              <a:t>cdf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) 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gives the probability that the random variable X is less than or equal to x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 and is usually denoted F(x) . The cumulative distribution function of a random variable X is the function given by F(x)=P[</a:t>
            </a: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Google Sans"/>
              </a:rPr>
              <a:t>X≤x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06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/>
              <a:t>به عنوان مثال </a:t>
            </a:r>
            <a:r>
              <a:rPr lang="fa-IR" dirty="0" err="1"/>
              <a:t>کوبرنتیز</a:t>
            </a:r>
            <a:r>
              <a:rPr lang="fa-IR" dirty="0"/>
              <a:t> تلاش </a:t>
            </a:r>
            <a:r>
              <a:rPr lang="fa-IR" dirty="0" err="1"/>
              <a:t>می‌کند</a:t>
            </a:r>
            <a:r>
              <a:rPr lang="fa-IR" dirty="0"/>
              <a:t> که </a:t>
            </a:r>
            <a:r>
              <a:rPr lang="fa-IR" dirty="0" err="1"/>
              <a:t>رپلیکاهای</a:t>
            </a:r>
            <a:r>
              <a:rPr lang="fa-IR" dirty="0"/>
              <a:t> یک سرویس روی یک سرور نباشند تا احتمال از دسترس خارج شدن ان سرویس کاهش یابد </a:t>
            </a:r>
          </a:p>
          <a:p>
            <a:pPr marL="0" algn="r" defTabSz="914400" rtl="1" eaLnBrk="1" latinLnBrk="0" hangingPunct="1"/>
            <a:endParaRPr lang="fa-IR" dirty="0"/>
          </a:p>
          <a:p>
            <a:pPr marL="0" algn="r" defTabSz="914400" rtl="1" eaLnBrk="1" latinLnBrk="0" hangingPunct="1"/>
            <a:r>
              <a:rPr lang="fa-IR" dirty="0"/>
              <a:t>به عنوان مثال از دوستان مطلع میدونم که تنها سرویس پیشنهاد </a:t>
            </a:r>
            <a:r>
              <a:rPr lang="fa-IR" dirty="0" err="1"/>
              <a:t>راید</a:t>
            </a:r>
            <a:r>
              <a:rPr lang="fa-IR" dirty="0"/>
              <a:t> به راننده در </a:t>
            </a:r>
            <a:r>
              <a:rPr lang="fa-IR" dirty="0" err="1"/>
              <a:t>اسنپ</a:t>
            </a:r>
            <a:r>
              <a:rPr lang="fa-IR" dirty="0"/>
              <a:t> حدود ۸۰۰ </a:t>
            </a:r>
            <a:r>
              <a:rPr lang="fa-IR" dirty="0" err="1"/>
              <a:t>پاد</a:t>
            </a:r>
            <a:r>
              <a:rPr lang="fa-IR" dirty="0"/>
              <a:t> دارد 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18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B4C0F-206E-7842-8251-F3DDC2FEFA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120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یکپارچه‌سازی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و استقرار مداوم 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CI/CD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)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بهره‌وری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منابع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قابلیت تست بهبود یافته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استقلال تیم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مقیاس‌پذیری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</a:t>
            </a:r>
            <a:r>
              <a:rPr kumimoji="0" lang="fa-I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تیم‌های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توسعه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قابلیت استفاده مجدد از خدمات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ادغام آسان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کاهش زمان توقف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4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یکپارچه‌سازی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و استقرار مداوم 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CI/CD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)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بهره‌وری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منابع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قابلیت تست بهبود یافته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استقلال تیم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مقیاس‌پذیری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</a:t>
            </a:r>
            <a:r>
              <a:rPr kumimoji="0" lang="fa-I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تیم‌های</a:t>
            </a: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توسعه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قابلیت استفاده مجدد از خدمات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ادغام آسان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کاهش زمان توقف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In node location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Loop back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</a:b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</a:br>
            <a:r>
              <a:rPr kumimoji="0" lang="fa-I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گرفتن منابع نداریم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B4C0F-206E-7842-8251-F3DDC2FEFA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73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53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In node </a:t>
            </a:r>
            <a:r>
              <a:rPr lang="en-US" dirty="0" err="1"/>
              <a:t>commuinucation</a:t>
            </a:r>
            <a:endParaRPr lang="en-US" dirty="0"/>
          </a:p>
          <a:p>
            <a:pPr marL="0" algn="r" defTabSz="914400" rtl="1" eaLnBrk="1" latinLnBrk="0" hangingPunct="1"/>
            <a:r>
              <a:rPr lang="fa-IR" dirty="0"/>
              <a:t>به عنوان مثال </a:t>
            </a:r>
            <a:r>
              <a:rPr lang="fa-IR" dirty="0" err="1"/>
              <a:t>کوبرنتیز</a:t>
            </a:r>
            <a:r>
              <a:rPr lang="fa-IR" dirty="0"/>
              <a:t> تلاش </a:t>
            </a:r>
            <a:r>
              <a:rPr lang="fa-IR" dirty="0" err="1"/>
              <a:t>می‌کند</a:t>
            </a:r>
            <a:r>
              <a:rPr lang="fa-IR" dirty="0"/>
              <a:t> که </a:t>
            </a:r>
            <a:r>
              <a:rPr lang="fa-IR" dirty="0" err="1"/>
              <a:t>رپلیکاهای</a:t>
            </a:r>
            <a:r>
              <a:rPr lang="fa-IR" dirty="0"/>
              <a:t> یک سرویس روی یک سرور نباشند تا احتمال از دسترس خارج شدن ان سرویس کاهش یابد </a:t>
            </a:r>
          </a:p>
          <a:p>
            <a:pPr marL="0" algn="r" defTabSz="914400" rtl="1" eaLnBrk="1" latinLnBrk="0" hangingPunct="1"/>
            <a:endParaRPr lang="fa-IR" dirty="0"/>
          </a:p>
          <a:p>
            <a:pPr marL="0" algn="r" defTabSz="914400" rtl="1" eaLnBrk="1" latinLnBrk="0" hangingPunct="1"/>
            <a:endParaRPr lang="en-US" dirty="0"/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2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B4C0F-206E-7842-8251-F3DDC2FEFA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681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fa-IR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B4C0F-206E-7842-8251-F3DDC2FEFA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248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fa-IR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B4C0F-206E-7842-8251-F3DDC2FEFA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08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4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err="1"/>
              <a:t>صریحا</a:t>
            </a:r>
            <a:r>
              <a:rPr lang="fa-IR" dirty="0"/>
              <a:t> بگو که میخوای از این بستر </a:t>
            </a:r>
            <a:r>
              <a:rPr lang="fa-IR" dirty="0" err="1"/>
              <a:t>اماده</a:t>
            </a:r>
            <a:r>
              <a:rPr lang="fa-IR" dirty="0"/>
              <a:t> شده توسط </a:t>
            </a:r>
            <a:r>
              <a:rPr lang="fa-IR" dirty="0" err="1"/>
              <a:t>کوبرنتیز</a:t>
            </a:r>
            <a:r>
              <a:rPr lang="fa-IR" dirty="0"/>
              <a:t> استفاده کنی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2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4C0F-206E-7842-8251-F3DDC2FEFA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1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8052-2D8F-65CB-8E7E-EB9DA476E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B9C3C-3165-50D8-E2F8-504253210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2958-3808-6297-399D-DDB27495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4240E-4C74-1923-B803-E0FE00E89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9DD90-5725-71C3-B0C8-F195BFA0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2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6B7-B2CF-BC44-B68D-CEEC6B6B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D75B8-AE32-9AEF-1359-20C34B506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7892-BB52-F98B-D82A-C0B37C3D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46ED-89DA-CFC6-E6D0-8CD075E2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1216D-B68B-83DA-F1A5-C80D72F8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0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F0757-D784-33A5-7CA9-D57B7DCD3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DCD08-A34B-5F16-E8B4-33454EEC0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25CA1-4AC1-12E7-9D8A-04BBB49D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7D7BF-DFC7-55BC-F9CC-E29CC546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E5BB0-0B24-689A-C2C9-85ACF283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1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964F-5B9E-CB08-0C33-7C13805F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6E2A-66B1-D1D9-16EA-CE57BD5E7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5DEE-B6D5-52C7-9B01-85E6AECC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DD03-7150-E5EE-58BB-03737E1F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10FCC-3FE5-E40E-A0A3-98DE9271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4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A36E-FA56-8085-12D7-837157EC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A0EE5-5B63-585B-EB08-C4E4606CD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479F6-935E-BDDA-2694-EA9B6B3D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9B362-778C-D8D8-2EF3-97F5EB45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15903-5086-194B-1A90-889F69AA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F418-A5C1-6151-7661-6CDF0EFC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E645-6249-6672-C752-60337E6B1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9E490-0647-F0E0-0412-76471697F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37A8D-7386-8BCB-FD30-DA470AA3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6CC0A-136E-BC0B-1D84-0C2B5051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C64F7-F5E3-C1A7-0883-4E99973E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3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3B23-639D-7592-65DF-102FB0B5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7AED4-D567-42FB-9FC9-7620981C2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5591E-263D-50D6-30A0-355A99DB6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C3735-4B19-C1A0-049A-77342434E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E8EDF-F5CB-4194-6791-11F856C37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9B7E4-E29B-B228-5A2D-592546A0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93750-CCC0-7F7F-B5FB-0DE7D7C6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412DA-AF8F-22D2-876C-2B3E8108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9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B208-A0F4-A1BC-080B-94377CF0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B5AA3-4E27-04C3-E971-5BD481904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4261F3-C973-15D4-A2A0-6BBE77B6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7371-8D03-1AE4-0201-E70C6E57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F8D3E-7D79-31F2-604F-F38EF50A4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A1126-FC75-13B4-8527-60EB48FC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DAF93-E488-E6C2-C5CC-24984786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6508-1282-D888-29F8-A9821D4A3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970BA-645F-33CA-B1ED-457475275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425A-653D-AA6F-C0D5-3959A9148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AE313-5B5E-72B6-9887-2A3807DF0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94661-7159-994C-B9F9-4480E33C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58FD4-3B21-A789-2074-07E84CA4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76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390D-F2E8-4061-D549-3ECF7602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FD960-28EC-F3DF-E37F-56BF689474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A924C-79D8-6C4E-5EA0-047BA5281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36A60-F283-2264-56D1-79A0CB98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محمد علی میرزایی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FFF9B-17C1-08EA-E1E8-1D2E96E48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C5BDB-6F33-197A-6034-FD406D58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847B5-29CA-1B4A-F607-AC8C6231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9B6EE-F95F-EED1-6F7F-F620BD73D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BDA2-01A2-D44A-F90D-4345B94C6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محمد علی میرزایی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C4C7B-4459-273B-6D6C-49665350D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a-IR"/>
              <a:t>يک رويکرد مديريت منابع آگاه از کيفيت براي ريز خدمات فضاي ابر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F97F-A121-8407-4449-0B418F7EE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8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pin-png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world-map-countries-vector-earth-1748403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8.png"/><Relationship Id="rId4" Type="http://schemas.openxmlformats.org/officeDocument/2006/relationships/hyperlink" Target="https://vectorified.com/vps-server-ic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microsoft.com/office/2007/relationships/hdphoto" Target="../media/hdphoto10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microsoft.com/office/2007/relationships/hdphoto" Target="../media/hdphoto1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microsoft.com/office/2007/relationships/hdphoto" Target="../media/hdphoto12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805983" y="-295745"/>
            <a:ext cx="9636304" cy="9925033"/>
          </a:xfrm>
          <a:custGeom>
            <a:avLst/>
            <a:gdLst/>
            <a:ahLst/>
            <a:cxnLst/>
            <a:rect l="l" t="t" r="r" b="b"/>
            <a:pathLst>
              <a:path w="9636304" h="9925033">
                <a:moveTo>
                  <a:pt x="0" y="0"/>
                </a:moveTo>
                <a:lnTo>
                  <a:pt x="9636304" y="0"/>
                </a:lnTo>
                <a:lnTo>
                  <a:pt x="9636304" y="9925032"/>
                </a:lnTo>
                <a:lnTo>
                  <a:pt x="0" y="992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699" y="2381449"/>
            <a:ext cx="111379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19900" dirty="0"/>
          </a:p>
        </p:txBody>
      </p:sp>
      <p:sp>
        <p:nvSpPr>
          <p:cNvPr id="6" name="AutoShape 6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329329" y="8267700"/>
            <a:ext cx="717602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Dr.Seyyed</a:t>
            </a:r>
            <a:r>
              <a:rPr lang="en-US" sz="2700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ahmad</a:t>
            </a:r>
            <a:r>
              <a:rPr lang="en-US" sz="2700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javadi</a:t>
            </a:r>
            <a:endParaRPr lang="en-US" sz="2700" dirty="0">
              <a:solidFill>
                <a:srgbClr val="000000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AD7AC12-F66F-D805-839A-560ED3E9F788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26D1D5-A92B-0FAE-D725-DAB33FBE7962}"/>
              </a:ext>
            </a:extLst>
          </p:cNvPr>
          <p:cNvSpPr txBox="1"/>
          <p:nvPr/>
        </p:nvSpPr>
        <p:spPr>
          <a:xfrm>
            <a:off x="1410844" y="2423171"/>
            <a:ext cx="7885554" cy="2231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B Nazanin" pitchFamily="2" charset="-78"/>
              </a:rPr>
              <a:t>Communication between microservices</a:t>
            </a:r>
          </a:p>
          <a:p>
            <a:pPr marL="457200" indent="-457200" defTabSz="91440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B Nazanin" pitchFamily="2" charset="-78"/>
              </a:rPr>
              <a:t>Service quality awareness</a:t>
            </a:r>
          </a:p>
          <a:p>
            <a:pPr marL="457200" indent="-457200" defTabSz="91440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B Nazanin" pitchFamily="2" charset="-78"/>
              </a:rPr>
              <a:t>Ability to integrate with Kubernetes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AFE96F-828D-4A2A-C6D3-47242C0BDCAF}"/>
              </a:ext>
            </a:extLst>
          </p:cNvPr>
          <p:cNvSpPr/>
          <p:nvPr/>
        </p:nvSpPr>
        <p:spPr>
          <a:xfrm>
            <a:off x="13335000" y="2994615"/>
            <a:ext cx="2621216" cy="1447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initial deployment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10055BB-EC18-9F9F-31AA-B4890EAAD7B1}"/>
              </a:ext>
            </a:extLst>
          </p:cNvPr>
          <p:cNvSpPr/>
          <p:nvPr/>
        </p:nvSpPr>
        <p:spPr>
          <a:xfrm>
            <a:off x="13335000" y="5600700"/>
            <a:ext cx="2621216" cy="1447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perf monitoring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7740BB8-4E18-C023-4A03-F76CBE5F7A76}"/>
              </a:ext>
            </a:extLst>
          </p:cNvPr>
          <p:cNvSpPr/>
          <p:nvPr/>
        </p:nvSpPr>
        <p:spPr>
          <a:xfrm>
            <a:off x="9584239" y="5600700"/>
            <a:ext cx="2621216" cy="1447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out/in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BD5399-7D33-8BD3-7C47-615494BE4436}"/>
              </a:ext>
            </a:extLst>
          </p:cNvPr>
          <p:cNvCxnSpPr>
            <a:stCxn id="16" idx="4"/>
            <a:endCxn id="52" idx="0"/>
          </p:cNvCxnSpPr>
          <p:nvPr/>
        </p:nvCxnSpPr>
        <p:spPr>
          <a:xfrm>
            <a:off x="14645608" y="4442415"/>
            <a:ext cx="0" cy="1158285"/>
          </a:xfrm>
          <a:prstGeom prst="straightConnector1">
            <a:avLst/>
          </a:prstGeom>
          <a:ln w="825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A400D0E-27AD-3BC1-A882-C5BA72C8FC40}"/>
              </a:ext>
            </a:extLst>
          </p:cNvPr>
          <p:cNvSpPr txBox="1"/>
          <p:nvPr/>
        </p:nvSpPr>
        <p:spPr>
          <a:xfrm>
            <a:off x="1356961" y="20068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2A407A-4C93-744D-0EF1-982C7DDB17C4}"/>
              </a:ext>
            </a:extLst>
          </p:cNvPr>
          <p:cNvSpPr txBox="1"/>
          <p:nvPr/>
        </p:nvSpPr>
        <p:spPr>
          <a:xfrm>
            <a:off x="1371600" y="72390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Main Features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56795E-9A21-ACDA-D002-7498B4D1A478}"/>
              </a:ext>
            </a:extLst>
          </p:cNvPr>
          <p:cNvCxnSpPr>
            <a:cxnSpLocks/>
          </p:cNvCxnSpPr>
          <p:nvPr/>
        </p:nvCxnSpPr>
        <p:spPr>
          <a:xfrm>
            <a:off x="1356961" y="126379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44B790B-159D-D1C2-1EF1-C854C281C783}"/>
              </a:ext>
            </a:extLst>
          </p:cNvPr>
          <p:cNvCxnSpPr>
            <a:cxnSpLocks/>
            <a:stCxn id="55" idx="6"/>
            <a:endCxn id="52" idx="2"/>
          </p:cNvCxnSpPr>
          <p:nvPr/>
        </p:nvCxnSpPr>
        <p:spPr>
          <a:xfrm>
            <a:off x="12205455" y="6324600"/>
            <a:ext cx="1129545" cy="0"/>
          </a:xfrm>
          <a:prstGeom prst="straightConnector1">
            <a:avLst/>
          </a:prstGeom>
          <a:ln w="825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AutoShape 9">
            <a:extLst>
              <a:ext uri="{FF2B5EF4-FFF2-40B4-BE49-F238E27FC236}">
                <a16:creationId xmlns:a16="http://schemas.microsoft.com/office/drawing/2014/main" id="{AF58BF77-FAC8-306D-3753-1AA362D67C7C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9">
            <a:extLst>
              <a:ext uri="{FF2B5EF4-FFF2-40B4-BE49-F238E27FC236}">
                <a16:creationId xmlns:a16="http://schemas.microsoft.com/office/drawing/2014/main" id="{5CEF1CB2-BEE3-85F1-FF0A-230482692F8D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9">
            <a:extLst>
              <a:ext uri="{FF2B5EF4-FFF2-40B4-BE49-F238E27FC236}">
                <a16:creationId xmlns:a16="http://schemas.microsoft.com/office/drawing/2014/main" id="{800404CC-3220-72A1-BE27-F2F97EAB7880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3D57705D-3724-957D-9C91-2E4A6BE86A44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0000"/>
            </a:stretch>
          </a:blipFill>
        </p:spPr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2C0AAEDA-3057-FF10-44B1-6ABC8ECC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E8F3136F-6EF7-3726-6604-0F205EAF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9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97E28F5A-A8EC-6624-E5D1-B8EC2A40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415839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2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18F2EC-2384-CA71-9308-6B4F0AF0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647723"/>
            <a:ext cx="5030230" cy="25151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A2D455-4C22-3FF4-6D8A-F65F64ED267F}"/>
              </a:ext>
            </a:extLst>
          </p:cNvPr>
          <p:cNvSpPr txBox="1"/>
          <p:nvPr/>
        </p:nvSpPr>
        <p:spPr>
          <a:xfrm>
            <a:off x="1078355" y="1890708"/>
            <a:ext cx="426411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Affinity &amp; anti-affinity</a:t>
            </a:r>
            <a:endParaRPr lang="en-US" sz="3200" dirty="0">
              <a:cs typeface="Times New Roman" panose="02020603050405020304" pitchFamily="18" charset="0"/>
            </a:endParaRPr>
          </a:p>
          <a:p>
            <a:pPr algn="l"/>
            <a:endParaRPr lang="en-US" sz="3200" dirty="0">
              <a:latin typeface="B Nazanin" pitchFamily="2" charset="-78"/>
              <a:cs typeface="Times New Roman" panose="02020603050405020304" pitchFamily="18" charset="0"/>
            </a:endParaRPr>
          </a:p>
          <a:p>
            <a:pPr algn="l"/>
            <a:r>
              <a:rPr lang="en-US" sz="3200" dirty="0">
                <a:latin typeface="B Nazanin" pitchFamily="2" charset="-78"/>
                <a:cs typeface="Times New Roman" panose="02020603050405020304" pitchFamily="18" charset="0"/>
              </a:rPr>
              <a:t>	Execution types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 Nazanin" pitchFamily="2" charset="-78"/>
                <a:cs typeface="Times New Roman" panose="02020603050405020304" pitchFamily="18" charset="0"/>
              </a:rPr>
              <a:t>Required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B Nazanin" pitchFamily="2" charset="-78"/>
                <a:cs typeface="Times New Roman" panose="02020603050405020304" pitchFamily="18" charset="0"/>
              </a:rPr>
              <a:t>Preffer</a:t>
            </a:r>
            <a:endParaRPr lang="en-US" sz="2800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5DC654-5547-F356-59D0-6A8BD65877E1}"/>
              </a:ext>
            </a:extLst>
          </p:cNvPr>
          <p:cNvSpPr txBox="1"/>
          <p:nvPr/>
        </p:nvSpPr>
        <p:spPr>
          <a:xfrm>
            <a:off x="4758562" y="5308580"/>
            <a:ext cx="846402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affinity: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podAffinity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preferredDuringSchedulingIgnoredDuringExecution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- weight: 99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podAffinityTerm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labelSelector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matchExpressions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- key: app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operator: In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values: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- search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topologyKey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kubernetes.io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/hostname"</a:t>
            </a:r>
          </a:p>
        </p:txBody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4AD9243A-FA99-1B4C-C153-0526D5FB12B8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89F3C580-6D88-1D48-8373-FE988CDDF8C8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FD1346B2-591F-C465-A357-ECD136005676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35DC415F-5E11-5AA2-F58B-ED54BB3E27D9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A615E6-2C34-6EEF-0E72-9D474896E7E9}"/>
              </a:ext>
            </a:extLst>
          </p:cNvPr>
          <p:cNvSpPr txBox="1"/>
          <p:nvPr/>
        </p:nvSpPr>
        <p:spPr>
          <a:xfrm>
            <a:off x="1356961" y="20068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B51FC1-E9D7-0A33-D36F-4CA6E3D55120}"/>
              </a:ext>
            </a:extLst>
          </p:cNvPr>
          <p:cNvSpPr txBox="1"/>
          <p:nvPr/>
        </p:nvSpPr>
        <p:spPr>
          <a:xfrm>
            <a:off x="1371600" y="72390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Tools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777882-A40A-0C97-26E3-2A09B616413D}"/>
              </a:ext>
            </a:extLst>
          </p:cNvPr>
          <p:cNvCxnSpPr>
            <a:cxnSpLocks/>
          </p:cNvCxnSpPr>
          <p:nvPr/>
        </p:nvCxnSpPr>
        <p:spPr>
          <a:xfrm>
            <a:off x="1356961" y="126379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9A80D41-7632-4574-3C42-AA65AD20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9F4D11E2-E1A9-0F69-B1C0-F51C6A6C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10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34E7BD99-1117-8968-F585-9F176ED5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407822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7" name="AutoShape 7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FFFFFF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D9FED797-9CE7-8836-749F-15EEDE5600AD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83C88651-5609-FA3D-F21D-049CE34A6D42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9">
            <a:extLst>
              <a:ext uri="{FF2B5EF4-FFF2-40B4-BE49-F238E27FC236}">
                <a16:creationId xmlns:a16="http://schemas.microsoft.com/office/drawing/2014/main" id="{42EC32EF-CFCB-7244-4DB8-9F88D3F25453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2BDA38-5711-2E41-664A-8A0BD8CF007F}"/>
              </a:ext>
            </a:extLst>
          </p:cNvPr>
          <p:cNvSpPr txBox="1"/>
          <p:nvPr/>
        </p:nvSpPr>
        <p:spPr>
          <a:xfrm>
            <a:off x="1356961" y="20068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5ACFBA-1525-CD6D-59E4-DCC3D9E6F22C}"/>
              </a:ext>
            </a:extLst>
          </p:cNvPr>
          <p:cNvSpPr txBox="1"/>
          <p:nvPr/>
        </p:nvSpPr>
        <p:spPr>
          <a:xfrm>
            <a:off x="1371600" y="72390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Big picture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E29973-0DE3-F1F0-C3E9-98F5A7B497E8}"/>
              </a:ext>
            </a:extLst>
          </p:cNvPr>
          <p:cNvCxnSpPr>
            <a:cxnSpLocks/>
          </p:cNvCxnSpPr>
          <p:nvPr/>
        </p:nvCxnSpPr>
        <p:spPr>
          <a:xfrm>
            <a:off x="1356961" y="126379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A75A9E81-1962-3BE2-68E9-048EAD615A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4102" y="2795589"/>
            <a:ext cx="9381744" cy="4690872"/>
          </a:xfrm>
          <a:prstGeom prst="rect">
            <a:avLst/>
          </a:prstGeom>
        </p:spPr>
      </p:pic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D48FD70C-BA1C-D40B-432D-F35A393E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03528B34-EB70-2471-AB07-01CF0815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11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80" name="Date Placeholder 5">
            <a:extLst>
              <a:ext uri="{FF2B5EF4-FFF2-40B4-BE49-F238E27FC236}">
                <a16:creationId xmlns:a16="http://schemas.microsoft.com/office/drawing/2014/main" id="{A1F0E411-952C-73F1-6E0C-57DFA1D7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EDF7F7-5B64-FCA6-1D00-B58572D29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966"/>
          <a:stretch/>
        </p:blipFill>
        <p:spPr>
          <a:xfrm>
            <a:off x="4953000" y="3813761"/>
            <a:ext cx="8766458" cy="5620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384C87-5BAE-6D48-17B5-248CFE4C41FB}"/>
              </a:ext>
            </a:extLst>
          </p:cNvPr>
          <p:cNvSpPr txBox="1"/>
          <p:nvPr/>
        </p:nvSpPr>
        <p:spPr>
          <a:xfrm>
            <a:off x="1904987" y="1327496"/>
            <a:ext cx="144780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ct val="200000"/>
              </a:lnSpc>
            </a:pPr>
            <a:r>
              <a:rPr lang="en-US" sz="2800" b="1" dirty="0">
                <a:cs typeface="B Nazanin" pitchFamily="2" charset="-78"/>
              </a:rPr>
              <a:t>Assumptions</a:t>
            </a:r>
            <a:endParaRPr lang="fa-IR" sz="2800" b="1" dirty="0">
              <a:cs typeface="B Nazanin" pitchFamily="2" charset="-78"/>
            </a:endParaRPr>
          </a:p>
          <a:p>
            <a:pPr marL="457200" indent="-457200" algn="l" defTabSz="914400" eaLnBrk="1" latinLnBrk="0" hangingPunct="1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cs typeface="B Nazanin" pitchFamily="2" charset="-78"/>
              </a:rPr>
              <a:t>The graph of relationships between microservices is provided.</a:t>
            </a:r>
          </a:p>
          <a:p>
            <a:pPr marL="457200" indent="-457200" algn="l" defTabSz="914400" eaLnBrk="1" latinLnBrk="0" hangingPunct="1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cs typeface="B Nazanin" pitchFamily="2" charset="-78"/>
              </a:rPr>
              <a:t>This graph has an entry point service to which all external requests of the desired application are sent.</a:t>
            </a:r>
            <a:endParaRPr lang="fa-IR" sz="2400" dirty="0">
              <a:cs typeface="B Nazanin" pitchFamily="2" charset="-78"/>
            </a:endParaRPr>
          </a:p>
        </p:txBody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9C9438DF-8463-FB90-9163-66AA0FE87E00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D75B44F-742B-FF69-DB4E-4AB394C6ABFC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BCABE839-79B3-A3A2-0213-9EE34173A74E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53BD856D-2446-CB94-CEF4-94CC3336A08D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B6492-3FDA-B65B-C503-E8DFABAC3E7D}"/>
              </a:ext>
            </a:extLst>
          </p:cNvPr>
          <p:cNvSpPr txBox="1"/>
          <p:nvPr/>
        </p:nvSpPr>
        <p:spPr>
          <a:xfrm>
            <a:off x="1356961" y="20068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DC0708-68C6-2F99-B04D-30B54F81A908}"/>
              </a:ext>
            </a:extLst>
          </p:cNvPr>
          <p:cNvSpPr txBox="1"/>
          <p:nvPr/>
        </p:nvSpPr>
        <p:spPr>
          <a:xfrm>
            <a:off x="1371600" y="723900"/>
            <a:ext cx="358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Scoring algorithm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8503DC-BD6F-15E7-88D6-99A60B64A167}"/>
              </a:ext>
            </a:extLst>
          </p:cNvPr>
          <p:cNvCxnSpPr>
            <a:cxnSpLocks/>
          </p:cNvCxnSpPr>
          <p:nvPr/>
        </p:nvCxnSpPr>
        <p:spPr>
          <a:xfrm>
            <a:off x="1356961" y="1263790"/>
            <a:ext cx="359603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A888BAF1-1162-C656-7FF7-2CC34616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9824B998-3A4B-0850-F17E-C029868B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12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8" name="Date Placeholder 5">
            <a:extLst>
              <a:ext uri="{FF2B5EF4-FFF2-40B4-BE49-F238E27FC236}">
                <a16:creationId xmlns:a16="http://schemas.microsoft.com/office/drawing/2014/main" id="{BFFEC3AA-2037-18D3-803A-F38F4A19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4595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84C87-5BAE-6D48-17B5-248CFE4C41FB}"/>
              </a:ext>
            </a:extLst>
          </p:cNvPr>
          <p:cNvSpPr txBox="1"/>
          <p:nvPr/>
        </p:nvSpPr>
        <p:spPr>
          <a:xfrm>
            <a:off x="4335114" y="2606664"/>
            <a:ext cx="945835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ct val="200000"/>
              </a:lnSpc>
            </a:pPr>
            <a:r>
              <a:rPr lang="en-US" sz="3200" b="1" dirty="0">
                <a:cs typeface="B Nazanin" pitchFamily="2" charset="-78"/>
              </a:rPr>
              <a:t>Types</a:t>
            </a:r>
          </a:p>
          <a:p>
            <a:pPr marL="342900" indent="-342900" algn="l" defTabSz="91440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cs typeface="B Nazanin" pitchFamily="2" charset="-78"/>
              </a:rPr>
              <a:t>Static: collect from deployment .</a:t>
            </a:r>
            <a:r>
              <a:rPr lang="en-US" sz="3200" b="1" dirty="0" err="1">
                <a:cs typeface="B Nazanin" pitchFamily="2" charset="-78"/>
              </a:rPr>
              <a:t>yaml</a:t>
            </a:r>
            <a:r>
              <a:rPr lang="en-US" sz="3200" b="1" dirty="0">
                <a:cs typeface="B Nazanin" pitchFamily="2" charset="-78"/>
              </a:rPr>
              <a:t> files</a:t>
            </a:r>
          </a:p>
          <a:p>
            <a:pPr marL="342900" indent="-342900" algn="l" defTabSz="91440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cs typeface="B Nazanin" pitchFamily="2" charset="-78"/>
              </a:rPr>
              <a:t>Dynamic: collect in runtime</a:t>
            </a:r>
            <a:endParaRPr lang="fa-IR" sz="2400" dirty="0">
              <a:cs typeface="B Nazanin" pitchFamily="2" charset="-78"/>
            </a:endParaRPr>
          </a:p>
        </p:txBody>
      </p:sp>
      <p:sp>
        <p:nvSpPr>
          <p:cNvPr id="21" name="AutoShape 9">
            <a:extLst>
              <a:ext uri="{FF2B5EF4-FFF2-40B4-BE49-F238E27FC236}">
                <a16:creationId xmlns:a16="http://schemas.microsoft.com/office/drawing/2014/main" id="{E1344441-AECD-27DE-6E85-E1B36564A6B9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2C8ECA5C-7BBF-F0AD-A149-1D77567B8ECF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C51CBB4F-2B33-031A-D45A-31FA899E6F5B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A2841D3-7A5D-E116-DA68-2D646D53AFAD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4B855-5AB0-EA3D-3950-AFAA3089BB74}"/>
              </a:ext>
            </a:extLst>
          </p:cNvPr>
          <p:cNvSpPr txBox="1"/>
          <p:nvPr/>
        </p:nvSpPr>
        <p:spPr>
          <a:xfrm>
            <a:off x="1356961" y="20068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6E0A2-6F22-BE8F-5C10-1BE1B6001915}"/>
              </a:ext>
            </a:extLst>
          </p:cNvPr>
          <p:cNvSpPr txBox="1"/>
          <p:nvPr/>
        </p:nvSpPr>
        <p:spPr>
          <a:xfrm>
            <a:off x="1371600" y="723900"/>
            <a:ext cx="358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Parameters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35C73B-3D05-B37B-BCAF-9C4C49C779C0}"/>
              </a:ext>
            </a:extLst>
          </p:cNvPr>
          <p:cNvCxnSpPr>
            <a:cxnSpLocks/>
          </p:cNvCxnSpPr>
          <p:nvPr/>
        </p:nvCxnSpPr>
        <p:spPr>
          <a:xfrm>
            <a:off x="1356961" y="1263790"/>
            <a:ext cx="359603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F9BB49F-FDAE-C704-92C9-5EE4C453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8E230EA1-48AA-D04A-DDEB-3850B00C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13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223872DB-102D-A93C-30BB-B3830829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419170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11FE34B0-80F2-DB70-18B2-F96FDE2FB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966"/>
          <a:stretch/>
        </p:blipFill>
        <p:spPr>
          <a:xfrm>
            <a:off x="6495218" y="2586166"/>
            <a:ext cx="10502352" cy="6733633"/>
          </a:xfrm>
          <a:prstGeom prst="rect">
            <a:avLst/>
          </a:prstGeom>
        </p:spPr>
      </p:pic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A132951D-55F7-5F03-5FA0-59019DCE8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457947"/>
              </p:ext>
            </p:extLst>
          </p:nvPr>
        </p:nvGraphicFramePr>
        <p:xfrm>
          <a:off x="1162878" y="1972767"/>
          <a:ext cx="3886199" cy="5074917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819399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526881666"/>
                    </a:ext>
                  </a:extLst>
                </a:gridCol>
              </a:tblGrid>
              <a:tr h="80566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89860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533453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6370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6370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6370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6370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6370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6370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6370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sp>
        <p:nvSpPr>
          <p:cNvPr id="124" name="AutoShape 9">
            <a:extLst>
              <a:ext uri="{FF2B5EF4-FFF2-40B4-BE49-F238E27FC236}">
                <a16:creationId xmlns:a16="http://schemas.microsoft.com/office/drawing/2014/main" id="{96835F4A-B5A8-A850-AE2F-50453DC2D530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5" name="AutoShape 9">
            <a:extLst>
              <a:ext uri="{FF2B5EF4-FFF2-40B4-BE49-F238E27FC236}">
                <a16:creationId xmlns:a16="http://schemas.microsoft.com/office/drawing/2014/main" id="{86D0DDCE-EF53-4A79-364E-17FC6B6F6530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6" name="AutoShape 9">
            <a:extLst>
              <a:ext uri="{FF2B5EF4-FFF2-40B4-BE49-F238E27FC236}">
                <a16:creationId xmlns:a16="http://schemas.microsoft.com/office/drawing/2014/main" id="{18E6D586-AA28-484D-925C-B8413A47D5F5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Freeform 5">
            <a:extLst>
              <a:ext uri="{FF2B5EF4-FFF2-40B4-BE49-F238E27FC236}">
                <a16:creationId xmlns:a16="http://schemas.microsoft.com/office/drawing/2014/main" id="{075452FB-2491-A3CE-872F-269262E4453B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BC93AC-831B-F5D1-FC07-5C053E03CEE5}"/>
              </a:ext>
            </a:extLst>
          </p:cNvPr>
          <p:cNvCxnSpPr>
            <a:cxnSpLocks/>
          </p:cNvCxnSpPr>
          <p:nvPr/>
        </p:nvCxnSpPr>
        <p:spPr>
          <a:xfrm>
            <a:off x="1356961" y="1263790"/>
            <a:ext cx="359603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722491-5229-A3AB-5AEF-9E8666F4DAC7}"/>
              </a:ext>
            </a:extLst>
          </p:cNvPr>
          <p:cNvSpPr txBox="1"/>
          <p:nvPr/>
        </p:nvSpPr>
        <p:spPr>
          <a:xfrm>
            <a:off x="1596048" y="172975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693D2-9017-93C1-6603-5B14C4C0831D}"/>
              </a:ext>
            </a:extLst>
          </p:cNvPr>
          <p:cNvSpPr txBox="1"/>
          <p:nvPr/>
        </p:nvSpPr>
        <p:spPr>
          <a:xfrm>
            <a:off x="1371600" y="700182"/>
            <a:ext cx="358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Static parameters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696592-A3EE-865E-4F21-472A8B128F53}"/>
              </a:ext>
            </a:extLst>
          </p:cNvPr>
          <p:cNvSpPr txBox="1"/>
          <p:nvPr/>
        </p:nvSpPr>
        <p:spPr>
          <a:xfrm>
            <a:off x="11277600" y="1714500"/>
            <a:ext cx="65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defTabSz="914400" eaLnBrk="1" latinLnBrk="0" hangingPunct="1">
              <a:buFont typeface="+mj-lt"/>
              <a:buAutoNum type="arabicPeriod"/>
            </a:pPr>
            <a:r>
              <a:rPr lang="en-US" sz="2800" dirty="0">
                <a:cs typeface="B Nazanin" pitchFamily="2" charset="-78"/>
              </a:rPr>
              <a:t>Path</a:t>
            </a:r>
          </a:p>
          <a:p>
            <a:endParaRPr lang="fa-IR" sz="2800" dirty="0">
              <a:cs typeface="B Nazanin" pitchFamily="2" charset="-78"/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9F8AB881-85C9-BD04-4A69-BE9E093C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39970889-CE58-C36C-1A9D-92896C25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14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0A39358F-96EA-0FDB-766E-D9771AAA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16327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A7813D2-C3F3-975E-80B0-C48289D6B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97470"/>
              </p:ext>
            </p:extLst>
          </p:nvPr>
        </p:nvGraphicFramePr>
        <p:xfrm>
          <a:off x="1162878" y="1972767"/>
          <a:ext cx="5867399" cy="5221225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819399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5268816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306798607"/>
                    </a:ext>
                  </a:extLst>
                </a:gridCol>
              </a:tblGrid>
              <a:tr h="9505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Total number of replicas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90022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533630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638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638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638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638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638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638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638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pic>
        <p:nvPicPr>
          <p:cNvPr id="25" name="Graphic 24">
            <a:extLst>
              <a:ext uri="{FF2B5EF4-FFF2-40B4-BE49-F238E27FC236}">
                <a16:creationId xmlns:a16="http://schemas.microsoft.com/office/drawing/2014/main" id="{62D3D7C0-4A7E-B766-0AB3-64F4594B8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966"/>
          <a:stretch/>
        </p:blipFill>
        <p:spPr>
          <a:xfrm>
            <a:off x="9539992" y="4150668"/>
            <a:ext cx="8085149" cy="5183831"/>
          </a:xfrm>
          <a:prstGeom prst="rect">
            <a:avLst/>
          </a:prstGeom>
        </p:spPr>
      </p:pic>
      <p:sp>
        <p:nvSpPr>
          <p:cNvPr id="36" name="AutoShape 9">
            <a:extLst>
              <a:ext uri="{FF2B5EF4-FFF2-40B4-BE49-F238E27FC236}">
                <a16:creationId xmlns:a16="http://schemas.microsoft.com/office/drawing/2014/main" id="{876CBA97-7191-3965-B8D2-ADD79F671723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9">
            <a:extLst>
              <a:ext uri="{FF2B5EF4-FFF2-40B4-BE49-F238E27FC236}">
                <a16:creationId xmlns:a16="http://schemas.microsoft.com/office/drawing/2014/main" id="{667C2F30-21AB-113A-7959-3AF6BDCBEABD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9">
            <a:extLst>
              <a:ext uri="{FF2B5EF4-FFF2-40B4-BE49-F238E27FC236}">
                <a16:creationId xmlns:a16="http://schemas.microsoft.com/office/drawing/2014/main" id="{1F3FDD59-E588-415A-3638-FE5846A8C743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2B87A25C-2CCF-74BD-CB2B-0F54E160F994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55C7CA-DF38-444E-26DB-6C88026675E1}"/>
              </a:ext>
            </a:extLst>
          </p:cNvPr>
          <p:cNvSpPr txBox="1"/>
          <p:nvPr/>
        </p:nvSpPr>
        <p:spPr>
          <a:xfrm>
            <a:off x="1596048" y="172975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45D2DD-BAEA-68AD-626E-9F7D5D2602EA}"/>
              </a:ext>
            </a:extLst>
          </p:cNvPr>
          <p:cNvSpPr txBox="1"/>
          <p:nvPr/>
        </p:nvSpPr>
        <p:spPr>
          <a:xfrm>
            <a:off x="1371600" y="700182"/>
            <a:ext cx="358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Static parameters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66C0AC-07CB-C169-3AC7-602E6E433C88}"/>
              </a:ext>
            </a:extLst>
          </p:cNvPr>
          <p:cNvCxnSpPr>
            <a:cxnSpLocks/>
          </p:cNvCxnSpPr>
          <p:nvPr/>
        </p:nvCxnSpPr>
        <p:spPr>
          <a:xfrm>
            <a:off x="1356961" y="1240072"/>
            <a:ext cx="359603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AC16F8-ED30-472F-49B4-7AB336FBF79E}"/>
              </a:ext>
            </a:extLst>
          </p:cNvPr>
          <p:cNvSpPr txBox="1"/>
          <p:nvPr/>
        </p:nvSpPr>
        <p:spPr>
          <a:xfrm>
            <a:off x="11277600" y="1714500"/>
            <a:ext cx="655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defTabSz="914400" eaLnBrk="1" latinLnBrk="0" hangingPunct="1">
              <a:buFont typeface="+mj-lt"/>
              <a:buAutoNum type="arabicPeriod"/>
            </a:pPr>
            <a:r>
              <a:rPr lang="en-US" sz="2800" dirty="0">
                <a:cs typeface="B Nazanin" pitchFamily="2" charset="-78"/>
              </a:rPr>
              <a:t>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cs typeface="B Nazanin" pitchFamily="2" charset="-78"/>
              </a:rPr>
              <a:t>Total number of replicas</a:t>
            </a:r>
          </a:p>
          <a:p>
            <a:pPr marL="514350" indent="-514350">
              <a:buFont typeface="+mj-lt"/>
              <a:buAutoNum type="arabicPeriod"/>
            </a:pPr>
            <a:endParaRPr lang="fa-IR" sz="2800" dirty="0">
              <a:cs typeface="B Nazanin" pitchFamily="2" charset="-78"/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94A29D60-3DCF-98E0-3953-C9305A73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2182C52-4D51-ADFC-D89C-BBCBA52F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15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8" name="Date Placeholder 5">
            <a:extLst>
              <a:ext uri="{FF2B5EF4-FFF2-40B4-BE49-F238E27FC236}">
                <a16:creationId xmlns:a16="http://schemas.microsoft.com/office/drawing/2014/main" id="{9F3F725C-9D8F-185E-69F4-A0D4873B8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30326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E34BC9F-CA55-3791-50EF-5CD0D4628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51961"/>
              </p:ext>
            </p:extLst>
          </p:nvPr>
        </p:nvGraphicFramePr>
        <p:xfrm>
          <a:off x="1162878" y="1972767"/>
          <a:ext cx="8085149" cy="5218975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819399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5268816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306798607"/>
                    </a:ext>
                  </a:extLst>
                </a:gridCol>
                <a:gridCol w="2217750">
                  <a:extLst>
                    <a:ext uri="{9D8B030D-6E8A-4147-A177-3AD203B41FA5}">
                      <a16:colId xmlns:a16="http://schemas.microsoft.com/office/drawing/2014/main" val="3663907970"/>
                    </a:ext>
                  </a:extLst>
                </a:gridCol>
              </a:tblGrid>
              <a:tr h="80558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Total number of replicas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Total number of entering edges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8981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pic>
        <p:nvPicPr>
          <p:cNvPr id="19" name="Graphic 18">
            <a:extLst>
              <a:ext uri="{FF2B5EF4-FFF2-40B4-BE49-F238E27FC236}">
                <a16:creationId xmlns:a16="http://schemas.microsoft.com/office/drawing/2014/main" id="{E8321351-F28A-E6AD-98A0-5B8F05D8C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966"/>
          <a:stretch/>
        </p:blipFill>
        <p:spPr>
          <a:xfrm>
            <a:off x="9539992" y="4150668"/>
            <a:ext cx="8085149" cy="5183831"/>
          </a:xfrm>
          <a:prstGeom prst="rect">
            <a:avLst/>
          </a:prstGeom>
        </p:spPr>
      </p:pic>
      <p:sp>
        <p:nvSpPr>
          <p:cNvPr id="35" name="AutoShape 9">
            <a:extLst>
              <a:ext uri="{FF2B5EF4-FFF2-40B4-BE49-F238E27FC236}">
                <a16:creationId xmlns:a16="http://schemas.microsoft.com/office/drawing/2014/main" id="{64171D68-32E8-54D9-B6F0-4E7ECD049B96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BB5C9F21-D900-C890-25B2-231742962D5A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9">
            <a:extLst>
              <a:ext uri="{FF2B5EF4-FFF2-40B4-BE49-F238E27FC236}">
                <a16:creationId xmlns:a16="http://schemas.microsoft.com/office/drawing/2014/main" id="{6A0636DD-7000-6E25-E2F4-A0520DB120C5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9231E1DB-7EA6-3CDC-D2F7-672062456BD5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EEC87-D12C-CA9A-0B19-7A923EE55339}"/>
              </a:ext>
            </a:extLst>
          </p:cNvPr>
          <p:cNvSpPr txBox="1"/>
          <p:nvPr/>
        </p:nvSpPr>
        <p:spPr>
          <a:xfrm>
            <a:off x="11277600" y="1714500"/>
            <a:ext cx="655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defTabSz="914400" eaLnBrk="1" latinLnBrk="0" hangingPunct="1">
              <a:buFont typeface="+mj-lt"/>
              <a:buAutoNum type="arabicPeriod"/>
            </a:pPr>
            <a:r>
              <a:rPr lang="en-US" sz="2800" dirty="0">
                <a:cs typeface="B Nazanin" pitchFamily="2" charset="-78"/>
              </a:rPr>
              <a:t>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cs typeface="B Nazanin" pitchFamily="2" charset="-78"/>
              </a:rPr>
              <a:t>Total number of replicas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cs typeface="B Nazanin" pitchFamily="2" charset="-78"/>
              </a:rPr>
              <a:t>Total number of entering edges</a:t>
            </a:r>
          </a:p>
          <a:p>
            <a:pPr marL="514350" indent="-514350">
              <a:buFont typeface="+mj-lt"/>
              <a:buAutoNum type="arabicPeriod"/>
            </a:pPr>
            <a:endParaRPr lang="fa-IR" sz="2800" dirty="0">
              <a:cs typeface="B Nazanin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F0428-6118-48B1-E5F4-24A685332049}"/>
              </a:ext>
            </a:extLst>
          </p:cNvPr>
          <p:cNvSpPr txBox="1"/>
          <p:nvPr/>
        </p:nvSpPr>
        <p:spPr>
          <a:xfrm>
            <a:off x="1596048" y="172975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5184A1-FA03-E76D-06C8-8ED82867EB9A}"/>
              </a:ext>
            </a:extLst>
          </p:cNvPr>
          <p:cNvSpPr txBox="1"/>
          <p:nvPr/>
        </p:nvSpPr>
        <p:spPr>
          <a:xfrm>
            <a:off x="1371600" y="700182"/>
            <a:ext cx="358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Static parameters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2D4C87-1E42-E4E2-AB09-EB73FED40CED}"/>
              </a:ext>
            </a:extLst>
          </p:cNvPr>
          <p:cNvCxnSpPr>
            <a:cxnSpLocks/>
          </p:cNvCxnSpPr>
          <p:nvPr/>
        </p:nvCxnSpPr>
        <p:spPr>
          <a:xfrm>
            <a:off x="1356961" y="1240072"/>
            <a:ext cx="359603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404DD648-CDDD-51F6-2C0E-1681A1CE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405A2C7B-480A-7486-337C-B901F32F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16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E3048578-E6EB-9776-B702-B8C90423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887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4BF02FF-9E08-1BC4-3702-60A87494A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95443"/>
              </p:ext>
            </p:extLst>
          </p:nvPr>
        </p:nvGraphicFramePr>
        <p:xfrm>
          <a:off x="4377525" y="2529250"/>
          <a:ext cx="9532949" cy="5218975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819399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5268816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306798607"/>
                    </a:ext>
                  </a:extLst>
                </a:gridCol>
                <a:gridCol w="2217750">
                  <a:extLst>
                    <a:ext uri="{9D8B030D-6E8A-4147-A177-3AD203B41FA5}">
                      <a16:colId xmlns:a16="http://schemas.microsoft.com/office/drawing/2014/main" val="366390797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279839951"/>
                    </a:ext>
                  </a:extLst>
                </a:gridCol>
              </a:tblGrid>
              <a:tr h="80558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Total number of replicas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Total number of entering edges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Total requests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8981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0" hangingPunct="1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sp>
        <p:nvSpPr>
          <p:cNvPr id="18" name="AutoShape 9">
            <a:extLst>
              <a:ext uri="{FF2B5EF4-FFF2-40B4-BE49-F238E27FC236}">
                <a16:creationId xmlns:a16="http://schemas.microsoft.com/office/drawing/2014/main" id="{6A9545A4-56BF-A13B-8E5B-F5B124E13B75}"/>
              </a:ext>
            </a:extLst>
          </p:cNvPr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407FD99B-34FA-C226-8352-0CD7034A00A0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14B6C3DA-BD11-406C-940B-9696F75A6BB2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1E779261-5569-1EC0-21C8-829447843B67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96ABEE5C-B0A6-8A19-7A1F-32F0F1EDCF30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5C1D9-D1FA-34E2-D042-30DF3ECE29A1}"/>
              </a:ext>
            </a:extLst>
          </p:cNvPr>
          <p:cNvSpPr txBox="1"/>
          <p:nvPr/>
        </p:nvSpPr>
        <p:spPr>
          <a:xfrm>
            <a:off x="2209800" y="1779963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B Nazanin" pitchFamily="2" charset="-78"/>
              </a:rPr>
              <a:t>RPS</a:t>
            </a:r>
            <a:endParaRPr lang="fa-IR" sz="3200" dirty="0">
              <a:cs typeface="B Nazanin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9F57F-118E-7A1E-633E-8D2254CF5320}"/>
              </a:ext>
            </a:extLst>
          </p:cNvPr>
          <p:cNvSpPr txBox="1"/>
          <p:nvPr/>
        </p:nvSpPr>
        <p:spPr>
          <a:xfrm>
            <a:off x="1596048" y="172975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A2642A-6757-EED1-22E9-0D2A359DDDE7}"/>
              </a:ext>
            </a:extLst>
          </p:cNvPr>
          <p:cNvSpPr txBox="1"/>
          <p:nvPr/>
        </p:nvSpPr>
        <p:spPr>
          <a:xfrm>
            <a:off x="1371600" y="700182"/>
            <a:ext cx="4114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Dynamic parameter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44A42F-D94E-F0D2-3570-D4997B116EC0}"/>
              </a:ext>
            </a:extLst>
          </p:cNvPr>
          <p:cNvCxnSpPr>
            <a:cxnSpLocks/>
          </p:cNvCxnSpPr>
          <p:nvPr/>
        </p:nvCxnSpPr>
        <p:spPr>
          <a:xfrm>
            <a:off x="1356961" y="1240072"/>
            <a:ext cx="412943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6B5BDA50-A5CB-E792-CDB1-0B5FE578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AEE91EB1-0682-8193-020F-9669FCAF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17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30" name="Date Placeholder 5">
            <a:extLst>
              <a:ext uri="{FF2B5EF4-FFF2-40B4-BE49-F238E27FC236}">
                <a16:creationId xmlns:a16="http://schemas.microsoft.com/office/drawing/2014/main" id="{5DBF1E29-35A4-B823-968A-EBF92528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4047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77461FE-F498-2590-FE35-35AA6D08C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78403"/>
              </p:ext>
            </p:extLst>
          </p:nvPr>
        </p:nvGraphicFramePr>
        <p:xfrm>
          <a:off x="4692920" y="2421515"/>
          <a:ext cx="9968959" cy="543444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948351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1115594">
                  <a:extLst>
                    <a:ext uri="{9D8B030D-6E8A-4147-A177-3AD203B41FA5}">
                      <a16:colId xmlns:a16="http://schemas.microsoft.com/office/drawing/2014/main" val="3526881666"/>
                    </a:ext>
                  </a:extLst>
                </a:gridCol>
                <a:gridCol w="2071814">
                  <a:extLst>
                    <a:ext uri="{9D8B030D-6E8A-4147-A177-3AD203B41FA5}">
                      <a16:colId xmlns:a16="http://schemas.microsoft.com/office/drawing/2014/main" val="1306798607"/>
                    </a:ext>
                  </a:extLst>
                </a:gridCol>
                <a:gridCol w="2319183">
                  <a:extLst>
                    <a:ext uri="{9D8B030D-6E8A-4147-A177-3AD203B41FA5}">
                      <a16:colId xmlns:a16="http://schemas.microsoft.com/office/drawing/2014/main" val="3663907970"/>
                    </a:ext>
                  </a:extLst>
                </a:gridCol>
                <a:gridCol w="1514017">
                  <a:extLst>
                    <a:ext uri="{9D8B030D-6E8A-4147-A177-3AD203B41FA5}">
                      <a16:colId xmlns:a16="http://schemas.microsoft.com/office/drawing/2014/main" val="2279839951"/>
                    </a:ext>
                  </a:extLst>
                </a:gridCol>
              </a:tblGrid>
              <a:tr h="133420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Total number of replicas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Total number of entering edges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Total requests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7046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51233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0" hangingPunct="1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sp>
        <p:nvSpPr>
          <p:cNvPr id="34" name="AutoShape 9">
            <a:extLst>
              <a:ext uri="{FF2B5EF4-FFF2-40B4-BE49-F238E27FC236}">
                <a16:creationId xmlns:a16="http://schemas.microsoft.com/office/drawing/2014/main" id="{7F24FA72-6EEA-4924-2813-4DBFBB31899C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E7255ADC-4422-C5C2-E231-D60BC7609561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63B66992-5DF6-E930-C449-8BCDD6ADB34B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A8260DC5-3BC1-3EDB-6D97-EF142E5E106C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C7DCF-E50F-E50D-B224-9EA1581163A2}"/>
              </a:ext>
            </a:extLst>
          </p:cNvPr>
          <p:cNvSpPr txBox="1"/>
          <p:nvPr/>
        </p:nvSpPr>
        <p:spPr>
          <a:xfrm>
            <a:off x="1710353" y="192593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FE93D5-C893-1EAA-A257-2B4BC51693C0}"/>
              </a:ext>
            </a:extLst>
          </p:cNvPr>
          <p:cNvSpPr txBox="1"/>
          <p:nvPr/>
        </p:nvSpPr>
        <p:spPr>
          <a:xfrm>
            <a:off x="1371600" y="700182"/>
            <a:ext cx="4114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Normalization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CC6B96-45CA-2856-CA9E-600B818C4FCC}"/>
              </a:ext>
            </a:extLst>
          </p:cNvPr>
          <p:cNvCxnSpPr>
            <a:cxnSpLocks/>
          </p:cNvCxnSpPr>
          <p:nvPr/>
        </p:nvCxnSpPr>
        <p:spPr>
          <a:xfrm>
            <a:off x="1356961" y="1240072"/>
            <a:ext cx="412943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713AE6D7-ACEA-7F31-121E-52FC7B6F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DFA5884-14FC-2749-8EF1-B3B0AC91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18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1" name="Date Placeholder 5">
            <a:extLst>
              <a:ext uri="{FF2B5EF4-FFF2-40B4-BE49-F238E27FC236}">
                <a16:creationId xmlns:a16="http://schemas.microsoft.com/office/drawing/2014/main" id="{3A2E553F-17B0-9B04-B25A-FD4EB675B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166580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7" name="AutoShape 7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FFFFFF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175696F3-F39F-BF19-2A92-D23E198B7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485969"/>
              </p:ext>
            </p:extLst>
          </p:nvPr>
        </p:nvGraphicFramePr>
        <p:xfrm>
          <a:off x="2908452" y="2357438"/>
          <a:ext cx="8153386" cy="3146904"/>
        </p:xfrm>
        <a:graphic>
          <a:graphicData uri="http://schemas.openxmlformats.org/drawingml/2006/table">
            <a:tbl>
              <a:tblPr rtl="1"/>
              <a:tblGrid>
                <a:gridCol w="815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8968">
                <a:tc>
                  <a:txBody>
                    <a:bodyPr/>
                    <a:lstStyle/>
                    <a:p>
                      <a:pPr algn="l" rtl="0">
                        <a:lnSpc>
                          <a:spcPts val="2803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+mn-lt"/>
                          <a:cs typeface="+mj-cs"/>
                        </a:rPr>
                        <a:t>1- Introduction</a:t>
                      </a:r>
                      <a:endParaRPr lang="en-US" sz="3200" b="1" dirty="0">
                        <a:latin typeface="+mn-lt"/>
                        <a:cs typeface="+mj-cs"/>
                      </a:endParaRPr>
                    </a:p>
                  </a:txBody>
                  <a:tcPr marL="137160" marR="137160" marT="137160" marB="13716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968">
                <a:tc>
                  <a:txBody>
                    <a:bodyPr/>
                    <a:lstStyle/>
                    <a:p>
                      <a:pPr algn="l" rtl="0">
                        <a:lnSpc>
                          <a:spcPts val="2803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+mn-lt"/>
                          <a:cs typeface="+mj-cs"/>
                        </a:rPr>
                        <a:t>2- LEAD</a:t>
                      </a:r>
                      <a:endParaRPr lang="en-US" sz="3200" b="1" dirty="0">
                        <a:latin typeface="+mn-lt"/>
                        <a:cs typeface="+mj-cs"/>
                      </a:endParaRPr>
                    </a:p>
                  </a:txBody>
                  <a:tcPr marL="137160" marR="137160" marT="137160" marB="13716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8968">
                <a:tc>
                  <a:txBody>
                    <a:bodyPr/>
                    <a:lstStyle/>
                    <a:p>
                      <a:pPr algn="l" rtl="0">
                        <a:lnSpc>
                          <a:spcPts val="2803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+mn-lt"/>
                          <a:cs typeface="+mj-cs"/>
                        </a:rPr>
                        <a:t>3- Evaluation</a:t>
                      </a:r>
                      <a:endParaRPr lang="en-US" sz="3200" b="1" dirty="0">
                        <a:latin typeface="+mn-lt"/>
                        <a:cs typeface="+mj-cs"/>
                      </a:endParaRPr>
                    </a:p>
                  </a:txBody>
                  <a:tcPr marL="137160" marR="137160" marT="137160" marB="13716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489649"/>
                  </a:ext>
                </a:extLst>
              </a:tr>
            </a:tbl>
          </a:graphicData>
        </a:graphic>
      </p:graphicFrame>
      <p:sp>
        <p:nvSpPr>
          <p:cNvPr id="10" name="TextBox 8">
            <a:extLst>
              <a:ext uri="{FF2B5EF4-FFF2-40B4-BE49-F238E27FC236}">
                <a16:creationId xmlns:a16="http://schemas.microsoft.com/office/drawing/2014/main" id="{610B6EB1-8CE1-AB6C-CAC4-3E6D80B87BC6}"/>
              </a:ext>
            </a:extLst>
          </p:cNvPr>
          <p:cNvSpPr txBox="1"/>
          <p:nvPr/>
        </p:nvSpPr>
        <p:spPr>
          <a:xfrm>
            <a:off x="259949" y="723900"/>
            <a:ext cx="6759063" cy="91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4000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Table of content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9211B74-057E-203D-4761-45AE2B10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930DE2F-0F94-558D-9A05-4D5FFB7E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42AE9C2C-14EF-EE78-28CA-7A6D8703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16B6A718-7F65-74CB-F242-ED950D55B22C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7522AF88-3493-E661-581A-01DF3A1AEEEC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CBCA9E37-5F80-C18B-DA62-F668E692BF72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400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9614DCA-AC2A-499F-C8C0-19EF1C4A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03488"/>
              </p:ext>
            </p:extLst>
          </p:nvPr>
        </p:nvGraphicFramePr>
        <p:xfrm>
          <a:off x="3935912" y="2400300"/>
          <a:ext cx="11482976" cy="543444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948351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1115594">
                  <a:extLst>
                    <a:ext uri="{9D8B030D-6E8A-4147-A177-3AD203B41FA5}">
                      <a16:colId xmlns:a16="http://schemas.microsoft.com/office/drawing/2014/main" val="3526881666"/>
                    </a:ext>
                  </a:extLst>
                </a:gridCol>
                <a:gridCol w="2071814">
                  <a:extLst>
                    <a:ext uri="{9D8B030D-6E8A-4147-A177-3AD203B41FA5}">
                      <a16:colId xmlns:a16="http://schemas.microsoft.com/office/drawing/2014/main" val="1306798607"/>
                    </a:ext>
                  </a:extLst>
                </a:gridCol>
                <a:gridCol w="2319183">
                  <a:extLst>
                    <a:ext uri="{9D8B030D-6E8A-4147-A177-3AD203B41FA5}">
                      <a16:colId xmlns:a16="http://schemas.microsoft.com/office/drawing/2014/main" val="3663907970"/>
                    </a:ext>
                  </a:extLst>
                </a:gridCol>
                <a:gridCol w="1514017">
                  <a:extLst>
                    <a:ext uri="{9D8B030D-6E8A-4147-A177-3AD203B41FA5}">
                      <a16:colId xmlns:a16="http://schemas.microsoft.com/office/drawing/2014/main" val="2279839951"/>
                    </a:ext>
                  </a:extLst>
                </a:gridCol>
                <a:gridCol w="1514017">
                  <a:extLst>
                    <a:ext uri="{9D8B030D-6E8A-4147-A177-3AD203B41FA5}">
                      <a16:colId xmlns:a16="http://schemas.microsoft.com/office/drawing/2014/main" val="414178571"/>
                    </a:ext>
                  </a:extLst>
                </a:gridCol>
              </a:tblGrid>
              <a:tr h="133420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Total number of replicas</a:t>
                      </a:r>
                      <a:endParaRPr lang="en-US" sz="24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Total number of entering edges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cs typeface="B Nazanin" pitchFamily="2" charset="-78"/>
                        </a:rPr>
                        <a:t>Total requests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score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7046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51233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0" hangingPunct="1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sp>
        <p:nvSpPr>
          <p:cNvPr id="29" name="AutoShape 9">
            <a:extLst>
              <a:ext uri="{FF2B5EF4-FFF2-40B4-BE49-F238E27FC236}">
                <a16:creationId xmlns:a16="http://schemas.microsoft.com/office/drawing/2014/main" id="{27F2481D-AD87-A956-A9FE-6DFA95656B31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0557DE33-C573-3057-12AB-FB0C5E707290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AACADF29-F3F8-C478-3BB6-F681094F6A94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EE577E0E-E0B0-B91B-B3B7-BE6D7D3A91D6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5F05E-1A55-9B64-FEA1-4A5028DE7AF5}"/>
              </a:ext>
            </a:extLst>
          </p:cNvPr>
          <p:cNvSpPr txBox="1"/>
          <p:nvPr/>
        </p:nvSpPr>
        <p:spPr>
          <a:xfrm>
            <a:off x="1855425" y="185297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86DE07-B26D-9D04-0F08-C0FDB44BE565}"/>
              </a:ext>
            </a:extLst>
          </p:cNvPr>
          <p:cNvSpPr txBox="1"/>
          <p:nvPr/>
        </p:nvSpPr>
        <p:spPr>
          <a:xfrm>
            <a:off x="1371600" y="700182"/>
            <a:ext cx="4114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Scoring &amp; Sorting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BB4903-8DD6-4A94-9208-B999CF9F435A}"/>
              </a:ext>
            </a:extLst>
          </p:cNvPr>
          <p:cNvCxnSpPr>
            <a:cxnSpLocks/>
          </p:cNvCxnSpPr>
          <p:nvPr/>
        </p:nvCxnSpPr>
        <p:spPr>
          <a:xfrm>
            <a:off x="1356961" y="1240072"/>
            <a:ext cx="412943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FCAD8F7D-32DC-0D8C-F99D-DB5674B8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2694E2DE-3971-9A06-EA8C-952CA5FB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19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1590074C-78A6-5770-6272-7E2172A4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65696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1EF93E16-117A-BEF0-2E6D-4EEA6C9E2FC0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1CB14EF2-7E3F-7F94-D487-DB48F00CF567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86C8092C-F68A-1E5F-7C32-974120BD32FB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5ED246CF-CC46-3942-284E-DFFDEEF5BD06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C0A57-BC3D-7285-12A0-54FB80EBE3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25139"/>
            <a:ext cx="11191777" cy="7642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20F4E0-B4E3-4CF6-1027-174175B2334B}"/>
              </a:ext>
            </a:extLst>
          </p:cNvPr>
          <p:cNvSpPr txBox="1"/>
          <p:nvPr/>
        </p:nvSpPr>
        <p:spPr>
          <a:xfrm>
            <a:off x="1855425" y="185297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4FEFC-128C-79C5-E45E-83B5005CC2FF}"/>
              </a:ext>
            </a:extLst>
          </p:cNvPr>
          <p:cNvSpPr txBox="1"/>
          <p:nvPr/>
        </p:nvSpPr>
        <p:spPr>
          <a:xfrm>
            <a:off x="1371600" y="700182"/>
            <a:ext cx="4114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Scoring pseudo code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93E483A-E6ED-113D-B558-DFDC5AE37A65}"/>
              </a:ext>
            </a:extLst>
          </p:cNvPr>
          <p:cNvCxnSpPr>
            <a:cxnSpLocks/>
          </p:cNvCxnSpPr>
          <p:nvPr/>
        </p:nvCxnSpPr>
        <p:spPr>
          <a:xfrm>
            <a:off x="1356961" y="1240072"/>
            <a:ext cx="412943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8B93DFF6-F28E-8874-1508-F76A40A6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0E0F0F04-5922-A270-4F76-DD84BA33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20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34" name="Date Placeholder 5">
            <a:extLst>
              <a:ext uri="{FF2B5EF4-FFF2-40B4-BE49-F238E27FC236}">
                <a16:creationId xmlns:a16="http://schemas.microsoft.com/office/drawing/2014/main" id="{013C9908-16F5-BA7C-99A2-F5878B77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14226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50C219-8FA1-7301-D944-72C7D3B2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4" y="1763851"/>
            <a:ext cx="9003345" cy="6042844"/>
          </a:xfrm>
          <a:prstGeom prst="rect">
            <a:avLst/>
          </a:prstGeom>
        </p:spPr>
      </p:pic>
      <p:sp>
        <p:nvSpPr>
          <p:cNvPr id="28" name="AutoShape 9">
            <a:extLst>
              <a:ext uri="{FF2B5EF4-FFF2-40B4-BE49-F238E27FC236}">
                <a16:creationId xmlns:a16="http://schemas.microsoft.com/office/drawing/2014/main" id="{04B62E88-039F-11DF-6813-AF8AE7854694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69C77FDA-B0FC-62A4-7ADE-E5EF58A8B266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700B258F-AA9C-9131-0CD7-75132D6616E5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02C1AED-EE85-6675-6DEB-0782286F5CD1}"/>
              </a:ext>
            </a:extLst>
          </p:cNvPr>
          <p:cNvSpPr/>
          <p:nvPr/>
        </p:nvSpPr>
        <p:spPr>
          <a:xfrm>
            <a:off x="11315700" y="2095498"/>
            <a:ext cx="1828800" cy="1828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geo-</a:t>
            </a:r>
            <a:r>
              <a:rPr lang="en-US" dirty="0" err="1"/>
              <a:t>db</a:t>
            </a:r>
            <a:r>
              <a:rPr lang="en-US" dirty="0"/>
              <a:t> --&gt; geo</a:t>
            </a:r>
          </a:p>
          <a:p>
            <a:pPr marL="0" algn="ctr" defTabSz="914400" rtl="1" eaLnBrk="1" latinLnBrk="0" hangingPunct="1"/>
            <a:r>
              <a:rPr lang="en-US" dirty="0"/>
              <a:t>weight 100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518A1A-84F5-89D6-19D7-8016128B0675}"/>
              </a:ext>
            </a:extLst>
          </p:cNvPr>
          <p:cNvSpPr/>
          <p:nvPr/>
        </p:nvSpPr>
        <p:spPr>
          <a:xfrm>
            <a:off x="14190642" y="2095498"/>
            <a:ext cx="1828800" cy="1828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geo --&gt; </a:t>
            </a:r>
            <a:r>
              <a:rPr lang="en-US" dirty="0" err="1"/>
              <a:t>src</a:t>
            </a:r>
            <a:endParaRPr lang="en-US" dirty="0"/>
          </a:p>
          <a:p>
            <a:pPr marL="0" algn="ctr" defTabSz="914400" rtl="1" eaLnBrk="1" latinLnBrk="0" hangingPunct="1"/>
            <a:r>
              <a:rPr lang="en-US" dirty="0"/>
              <a:t>weight 100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D2A1E10-07AB-8963-6148-AF11E6E2F7AC}"/>
              </a:ext>
            </a:extLst>
          </p:cNvPr>
          <p:cNvSpPr/>
          <p:nvPr/>
        </p:nvSpPr>
        <p:spPr>
          <a:xfrm>
            <a:off x="12725400" y="4457700"/>
            <a:ext cx="1828800" cy="1828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 err="1"/>
              <a:t>src</a:t>
            </a:r>
            <a:r>
              <a:rPr lang="en-US" dirty="0"/>
              <a:t> --&gt; </a:t>
            </a:r>
            <a:r>
              <a:rPr lang="en-US" dirty="0" err="1"/>
              <a:t>fe</a:t>
            </a:r>
            <a:endParaRPr lang="en-US" dirty="0"/>
          </a:p>
          <a:p>
            <a:pPr marL="0" algn="ctr" defTabSz="914400" rtl="1" eaLnBrk="1" latinLnBrk="0" hangingPunct="1"/>
            <a:r>
              <a:rPr lang="en-US" dirty="0"/>
              <a:t>weight 100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386C5E5E-0C62-803F-8E70-667138EE0157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0000"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45632-7D88-1E3A-6E10-FD2152F129A5}"/>
              </a:ext>
            </a:extLst>
          </p:cNvPr>
          <p:cNvSpPr txBox="1"/>
          <p:nvPr/>
        </p:nvSpPr>
        <p:spPr>
          <a:xfrm>
            <a:off x="2768863" y="253923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1D6C7-F7B6-E009-F58C-98E6A9F2B58E}"/>
              </a:ext>
            </a:extLst>
          </p:cNvPr>
          <p:cNvSpPr txBox="1"/>
          <p:nvPr/>
        </p:nvSpPr>
        <p:spPr>
          <a:xfrm>
            <a:off x="1371600" y="700182"/>
            <a:ext cx="5943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Apply Scheduling pseudo code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5FDA62-4E9B-68DE-B083-E88828B3C2D5}"/>
              </a:ext>
            </a:extLst>
          </p:cNvPr>
          <p:cNvCxnSpPr>
            <a:cxnSpLocks/>
          </p:cNvCxnSpPr>
          <p:nvPr/>
        </p:nvCxnSpPr>
        <p:spPr>
          <a:xfrm>
            <a:off x="1356961" y="1240072"/>
            <a:ext cx="595823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153C086A-A98D-19F0-E66B-1CA94739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7C0D4C1D-024D-10ED-BED6-B9CC9FFC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21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34" name="Date Placeholder 5">
            <a:extLst>
              <a:ext uri="{FF2B5EF4-FFF2-40B4-BE49-F238E27FC236}">
                <a16:creationId xmlns:a16="http://schemas.microsoft.com/office/drawing/2014/main" id="{B9F47A2A-F420-9ADA-485F-FC729AA3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268824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993223-1651-6F90-862B-1FBD0E4F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027" y="1240631"/>
            <a:ext cx="8293973" cy="8161278"/>
          </a:xfrm>
          <a:prstGeom prst="rect">
            <a:avLst/>
          </a:prstGeom>
        </p:spPr>
      </p:pic>
      <p:sp>
        <p:nvSpPr>
          <p:cNvPr id="29" name="AutoShape 9">
            <a:extLst>
              <a:ext uri="{FF2B5EF4-FFF2-40B4-BE49-F238E27FC236}">
                <a16:creationId xmlns:a16="http://schemas.microsoft.com/office/drawing/2014/main" id="{265F45F6-A625-3929-2176-F752B431434A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FF4D2B2F-2D8E-3378-BDEF-2CA58DC7BD80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26D8FB38-27CC-F2FE-411F-03049313B105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D9F81DB9-009B-3178-0E04-2864301FFE12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0000"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C14E9-159C-1FC5-F7D3-916C2EF06D4C}"/>
              </a:ext>
            </a:extLst>
          </p:cNvPr>
          <p:cNvSpPr txBox="1"/>
          <p:nvPr/>
        </p:nvSpPr>
        <p:spPr>
          <a:xfrm>
            <a:off x="2087112" y="106552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6631AA-6C26-7FD1-370A-37BF02A33612}"/>
              </a:ext>
            </a:extLst>
          </p:cNvPr>
          <p:cNvSpPr txBox="1"/>
          <p:nvPr/>
        </p:nvSpPr>
        <p:spPr>
          <a:xfrm>
            <a:off x="1062565" y="654553"/>
            <a:ext cx="5181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Monitoring pseudo code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DABAE0-FB54-0448-3267-3846ABE5EF92}"/>
              </a:ext>
            </a:extLst>
          </p:cNvPr>
          <p:cNvCxnSpPr>
            <a:cxnSpLocks/>
          </p:cNvCxnSpPr>
          <p:nvPr/>
        </p:nvCxnSpPr>
        <p:spPr>
          <a:xfrm>
            <a:off x="1047926" y="1194443"/>
            <a:ext cx="519623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E36CE64F-C5EC-0E4B-DFDF-3E5E693B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CD862EC1-E661-C4B2-9B8A-1985ED31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22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555FA8B4-0FAF-61E7-7407-1533876C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201002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13D54-C35C-7DDF-9559-6BFBF1D11F4F}"/>
              </a:ext>
            </a:extLst>
          </p:cNvPr>
          <p:cNvSpPr txBox="1"/>
          <p:nvPr/>
        </p:nvSpPr>
        <p:spPr>
          <a:xfrm>
            <a:off x="12493950" y="2053447"/>
            <a:ext cx="2367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cs typeface="B Nazanin" pitchFamily="2" charset="-78"/>
              </a:rPr>
              <a:t>New scores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1C430B-DC73-5695-ECE7-0FD0060CE72B}"/>
              </a:ext>
            </a:extLst>
          </p:cNvPr>
          <p:cNvSpPr txBox="1"/>
          <p:nvPr/>
        </p:nvSpPr>
        <p:spPr>
          <a:xfrm>
            <a:off x="2827515" y="2053447"/>
            <a:ext cx="4828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Sorted by highest score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DF79374-55DE-1953-BC4A-49C7E16CD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287891"/>
              </p:ext>
            </p:extLst>
          </p:nvPr>
        </p:nvGraphicFramePr>
        <p:xfrm>
          <a:off x="9296401" y="2862911"/>
          <a:ext cx="8762991" cy="5074413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902474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916925">
                  <a:extLst>
                    <a:ext uri="{9D8B030D-6E8A-4147-A177-3AD203B41FA5}">
                      <a16:colId xmlns:a16="http://schemas.microsoft.com/office/drawing/2014/main" val="13067986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150919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60675902"/>
                    </a:ext>
                  </a:extLst>
                </a:gridCol>
                <a:gridCol w="1483890">
                  <a:extLst>
                    <a:ext uri="{9D8B030D-6E8A-4147-A177-3AD203B41FA5}">
                      <a16:colId xmlns:a16="http://schemas.microsoft.com/office/drawing/2014/main" val="2851599497"/>
                    </a:ext>
                  </a:extLst>
                </a:gridCol>
                <a:gridCol w="1106902">
                  <a:extLst>
                    <a:ext uri="{9D8B030D-6E8A-4147-A177-3AD203B41FA5}">
                      <a16:colId xmlns:a16="http://schemas.microsoft.com/office/drawing/2014/main" val="1786863869"/>
                    </a:ext>
                  </a:extLst>
                </a:gridCol>
              </a:tblGrid>
              <a:tr h="80558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Total number of replicas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Total number of entering edges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Total requests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score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8981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60.25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60.25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31.58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27.93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27.93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EA1F74E-29D3-6510-8008-2DDF31A3D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190112"/>
              </p:ext>
            </p:extLst>
          </p:nvPr>
        </p:nvGraphicFramePr>
        <p:xfrm>
          <a:off x="1118078" y="2862911"/>
          <a:ext cx="7863995" cy="5074413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853722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067986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150919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606759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851599497"/>
                    </a:ext>
                  </a:extLst>
                </a:gridCol>
                <a:gridCol w="828673">
                  <a:extLst>
                    <a:ext uri="{9D8B030D-6E8A-4147-A177-3AD203B41FA5}">
                      <a16:colId xmlns:a16="http://schemas.microsoft.com/office/drawing/2014/main" val="1786863869"/>
                    </a:ext>
                  </a:extLst>
                </a:gridCol>
              </a:tblGrid>
              <a:tr h="80558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Total number of replicas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Total number of entering edges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Total requests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score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8981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60.25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60.19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60.25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60.19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31.58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31.53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27.93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27.93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sp>
        <p:nvSpPr>
          <p:cNvPr id="30" name="AutoShape 9">
            <a:extLst>
              <a:ext uri="{FF2B5EF4-FFF2-40B4-BE49-F238E27FC236}">
                <a16:creationId xmlns:a16="http://schemas.microsoft.com/office/drawing/2014/main" id="{8257F18B-70D1-B805-566B-3FFC03A45159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809A2195-8333-2910-BC31-CD1D33E4865B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ECB634EC-270F-BB69-480A-3307AEA23B10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63418769-B81A-3FBC-E4ED-E188140039BE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17D49-8EF8-58CC-7533-5B16CAE3493C}"/>
              </a:ext>
            </a:extLst>
          </p:cNvPr>
          <p:cNvSpPr txBox="1"/>
          <p:nvPr/>
        </p:nvSpPr>
        <p:spPr>
          <a:xfrm>
            <a:off x="2087112" y="106552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LEAD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FCC23-6A96-921B-E0BC-F8E08A928D75}"/>
              </a:ext>
            </a:extLst>
          </p:cNvPr>
          <p:cNvSpPr txBox="1"/>
          <p:nvPr/>
        </p:nvSpPr>
        <p:spPr>
          <a:xfrm>
            <a:off x="1062565" y="654553"/>
            <a:ext cx="5181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Score recalculation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EC5866-E850-993B-B57A-EFAA84E3ECB4}"/>
              </a:ext>
            </a:extLst>
          </p:cNvPr>
          <p:cNvCxnSpPr>
            <a:cxnSpLocks/>
          </p:cNvCxnSpPr>
          <p:nvPr/>
        </p:nvCxnSpPr>
        <p:spPr>
          <a:xfrm>
            <a:off x="1219204" y="1180704"/>
            <a:ext cx="464819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7F29F166-5D8E-67F3-5683-1D6118E8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C2F118FF-6CD1-2E4A-B319-32DB0C46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23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4" name="Date Placeholder 5">
            <a:extLst>
              <a:ext uri="{FF2B5EF4-FFF2-40B4-BE49-F238E27FC236}">
                <a16:creationId xmlns:a16="http://schemas.microsoft.com/office/drawing/2014/main" id="{BC7C420A-0658-49C0-B005-2034382B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41260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668990" cy="1029176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481" b="-1629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52800" y="3174966"/>
            <a:ext cx="922020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cs typeface="B Nazanin" pitchFamily="2" charset="-78"/>
              </a:rPr>
              <a:t>4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cs typeface="B Nazanin" pitchFamily="2" charset="-78"/>
              </a:rPr>
              <a:t>Evaluation</a:t>
            </a:r>
          </a:p>
        </p:txBody>
      </p:sp>
      <p:sp>
        <p:nvSpPr>
          <p:cNvPr id="7" name="AutoShape 7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FFFFFF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01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0000"/>
            </a:stretch>
          </a:blipFill>
        </p:spPr>
      </p:sp>
      <p:sp>
        <p:nvSpPr>
          <p:cNvPr id="7" name="AutoShape 7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FFFFFF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80FCA-1706-2966-D92A-5F56BA9377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65" y="780848"/>
            <a:ext cx="3810000" cy="381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0AF6AF-8DBC-708C-72C0-CBB32BE063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17435" y="2898963"/>
            <a:ext cx="9670656" cy="48353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43E2D7-1045-3843-5B25-AD93221B8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372600" y="3848100"/>
            <a:ext cx="381000" cy="6749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3F8E40-E7D6-6E3D-87D3-39E938143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93559" y="3510647"/>
            <a:ext cx="381000" cy="6749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9B0CE3-D7BA-B946-FEF7-1EEFA31C6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814133" y="3404199"/>
            <a:ext cx="381000" cy="6749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33E058-CF04-A5A1-6F18-D60F18922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047623" y="3421421"/>
            <a:ext cx="381000" cy="6749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E6AEBE-2B75-474F-067F-E46C77648C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951235" y="3528042"/>
            <a:ext cx="381000" cy="6749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DD0E0C-A402-82F6-6D47-56B60A8A96EE}"/>
              </a:ext>
            </a:extLst>
          </p:cNvPr>
          <p:cNvSpPr txBox="1"/>
          <p:nvPr/>
        </p:nvSpPr>
        <p:spPr>
          <a:xfrm>
            <a:off x="2956067" y="4793558"/>
            <a:ext cx="2758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node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cores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GB RAM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FFC5BC-7F43-055B-E87B-A42F7AF7036F}"/>
              </a:ext>
            </a:extLst>
          </p:cNvPr>
          <p:cNvSpPr txBox="1"/>
          <p:nvPr/>
        </p:nvSpPr>
        <p:spPr>
          <a:xfrm>
            <a:off x="2953983" y="6391082"/>
            <a:ext cx="2758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Workers node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cores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</a:t>
            </a:r>
          </a:p>
        </p:txBody>
      </p:sp>
      <p:sp>
        <p:nvSpPr>
          <p:cNvPr id="41" name="AutoShape 9">
            <a:extLst>
              <a:ext uri="{FF2B5EF4-FFF2-40B4-BE49-F238E27FC236}">
                <a16:creationId xmlns:a16="http://schemas.microsoft.com/office/drawing/2014/main" id="{B9CD4CC5-CBF4-835F-FEF2-BCD4A4D00E77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9">
            <a:extLst>
              <a:ext uri="{FF2B5EF4-FFF2-40B4-BE49-F238E27FC236}">
                <a16:creationId xmlns:a16="http://schemas.microsoft.com/office/drawing/2014/main" id="{FB96A4CD-792A-DCBE-1C0A-1064CB5F286F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9">
            <a:extLst>
              <a:ext uri="{FF2B5EF4-FFF2-40B4-BE49-F238E27FC236}">
                <a16:creationId xmlns:a16="http://schemas.microsoft.com/office/drawing/2014/main" id="{5035490C-1391-E119-96D9-DF486BC0FE7F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A287BD-26CC-BB8C-360D-3744B7CE63F5}"/>
              </a:ext>
            </a:extLst>
          </p:cNvPr>
          <p:cNvSpPr txBox="1"/>
          <p:nvPr/>
        </p:nvSpPr>
        <p:spPr>
          <a:xfrm>
            <a:off x="2087112" y="106552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Evaluation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B69182-9D7B-D4B9-8E8E-AADFCA9C473C}"/>
              </a:ext>
            </a:extLst>
          </p:cNvPr>
          <p:cNvSpPr txBox="1"/>
          <p:nvPr/>
        </p:nvSpPr>
        <p:spPr>
          <a:xfrm>
            <a:off x="1062565" y="654553"/>
            <a:ext cx="5181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Evaluation environment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012A2D-4A45-726C-562A-10E804129FD6}"/>
              </a:ext>
            </a:extLst>
          </p:cNvPr>
          <p:cNvCxnSpPr>
            <a:cxnSpLocks/>
          </p:cNvCxnSpPr>
          <p:nvPr/>
        </p:nvCxnSpPr>
        <p:spPr>
          <a:xfrm>
            <a:off x="1377147" y="1200832"/>
            <a:ext cx="464819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F0A8E7D-D7B1-9898-391F-0099D1BA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FF34E283-A439-00BE-9493-80A48338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25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33" name="Date Placeholder 5">
            <a:extLst>
              <a:ext uri="{FF2B5EF4-FFF2-40B4-BE49-F238E27FC236}">
                <a16:creationId xmlns:a16="http://schemas.microsoft.com/office/drawing/2014/main" id="{A22241D8-DC1F-FA46-0C46-42DD696F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88797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79700A-F483-D097-80CD-895998FB8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1646" y="2196205"/>
            <a:ext cx="8396275" cy="4218135"/>
          </a:xfrm>
          <a:prstGeom prst="rect">
            <a:avLst/>
          </a:prstGeom>
        </p:spPr>
      </p:pic>
      <p:sp>
        <p:nvSpPr>
          <p:cNvPr id="17" name="AutoShape 11">
            <a:extLst>
              <a:ext uri="{FF2B5EF4-FFF2-40B4-BE49-F238E27FC236}">
                <a16:creationId xmlns:a16="http://schemas.microsoft.com/office/drawing/2014/main" id="{4FBA4299-7269-2409-1697-560FF4356587}"/>
              </a:ext>
            </a:extLst>
          </p:cNvPr>
          <p:cNvSpPr/>
          <p:nvPr/>
        </p:nvSpPr>
        <p:spPr>
          <a:xfrm rot="-5400000">
            <a:off x="5585052" y="4837337"/>
            <a:ext cx="9686923" cy="21772"/>
          </a:xfrm>
          <a:prstGeom prst="line">
            <a:avLst/>
          </a:prstGeom>
          <a:ln w="9525" cap="flat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A367CA8-7A63-EA86-E952-EBC9DA441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63560"/>
              </p:ext>
            </p:extLst>
          </p:nvPr>
        </p:nvGraphicFramePr>
        <p:xfrm>
          <a:off x="1162878" y="2196205"/>
          <a:ext cx="9064244" cy="4990134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327321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880609">
                  <a:extLst>
                    <a:ext uri="{9D8B030D-6E8A-4147-A177-3AD203B41FA5}">
                      <a16:colId xmlns:a16="http://schemas.microsoft.com/office/drawing/2014/main" val="3526881666"/>
                    </a:ext>
                  </a:extLst>
                </a:gridCol>
                <a:gridCol w="1635415">
                  <a:extLst>
                    <a:ext uri="{9D8B030D-6E8A-4147-A177-3AD203B41FA5}">
                      <a16:colId xmlns:a16="http://schemas.microsoft.com/office/drawing/2014/main" val="1306798607"/>
                    </a:ext>
                  </a:extLst>
                </a:gridCol>
                <a:gridCol w="1830679">
                  <a:extLst>
                    <a:ext uri="{9D8B030D-6E8A-4147-A177-3AD203B41FA5}">
                      <a16:colId xmlns:a16="http://schemas.microsoft.com/office/drawing/2014/main" val="3663907970"/>
                    </a:ext>
                  </a:extLst>
                </a:gridCol>
                <a:gridCol w="1195110">
                  <a:extLst>
                    <a:ext uri="{9D8B030D-6E8A-4147-A177-3AD203B41FA5}">
                      <a16:colId xmlns:a16="http://schemas.microsoft.com/office/drawing/2014/main" val="2279839951"/>
                    </a:ext>
                  </a:extLst>
                </a:gridCol>
                <a:gridCol w="1195110">
                  <a:extLst>
                    <a:ext uri="{9D8B030D-6E8A-4147-A177-3AD203B41FA5}">
                      <a16:colId xmlns:a16="http://schemas.microsoft.com/office/drawing/2014/main" val="414178571"/>
                    </a:ext>
                  </a:extLst>
                </a:gridCol>
              </a:tblGrid>
              <a:tr h="88989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Total number of replicas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Total number of entering edges</a:t>
                      </a: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Total requests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score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7046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51233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0" hangingPunct="1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sp>
        <p:nvSpPr>
          <p:cNvPr id="25" name="Freeform 5">
            <a:extLst>
              <a:ext uri="{FF2B5EF4-FFF2-40B4-BE49-F238E27FC236}">
                <a16:creationId xmlns:a16="http://schemas.microsoft.com/office/drawing/2014/main" id="{8961C3AB-713A-320B-2D8F-3DDFC1C4B13D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21A56D99-67AD-E39F-E11F-11486D758EE0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02D9933C-61DE-4324-C8E3-B05D55412345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DF98BB6C-991E-1193-0935-CA16ECF7EC38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0D0559-0B13-092A-5F71-B826E641988F}"/>
              </a:ext>
            </a:extLst>
          </p:cNvPr>
          <p:cNvSpPr txBox="1"/>
          <p:nvPr/>
        </p:nvSpPr>
        <p:spPr>
          <a:xfrm>
            <a:off x="0" y="653118"/>
            <a:ext cx="7090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Considered benchmark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A4154B-4B33-52FB-F234-C113D0FAB30D}"/>
              </a:ext>
            </a:extLst>
          </p:cNvPr>
          <p:cNvCxnSpPr>
            <a:cxnSpLocks/>
          </p:cNvCxnSpPr>
          <p:nvPr/>
        </p:nvCxnSpPr>
        <p:spPr>
          <a:xfrm flipV="1">
            <a:off x="1219204" y="1236388"/>
            <a:ext cx="4838696" cy="150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06E78D-E21D-478C-6C25-624BDC815275}"/>
              </a:ext>
            </a:extLst>
          </p:cNvPr>
          <p:cNvSpPr txBox="1"/>
          <p:nvPr/>
        </p:nvSpPr>
        <p:spPr>
          <a:xfrm>
            <a:off x="1979166" y="125911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Evaluation</a:t>
            </a:r>
          </a:p>
        </p:txBody>
      </p: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8EDC203A-5281-E84F-2559-44BB1FDA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B2F0E107-1673-5C15-2350-A4258AC4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26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34" name="Date Placeholder 5">
            <a:extLst>
              <a:ext uri="{FF2B5EF4-FFF2-40B4-BE49-F238E27FC236}">
                <a16:creationId xmlns:a16="http://schemas.microsoft.com/office/drawing/2014/main" id="{18607115-D538-6DEE-51A9-A039665F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421765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E9AE3A5-B89B-C93C-DF16-CE3681922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3693" y="2061471"/>
            <a:ext cx="7178040" cy="7091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868D2BB-56EE-F4CA-97CD-E5DFB8239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4949" y="2321036"/>
            <a:ext cx="7178040" cy="6572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A77CC2-593E-9574-4559-A35D2CBF42F7}"/>
              </a:ext>
            </a:extLst>
          </p:cNvPr>
          <p:cNvSpPr txBox="1"/>
          <p:nvPr/>
        </p:nvSpPr>
        <p:spPr>
          <a:xfrm>
            <a:off x="12983899" y="1629627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K8s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CB1B5-1AE0-EBC6-874A-C7C9C5754ACE}"/>
              </a:ext>
            </a:extLst>
          </p:cNvPr>
          <p:cNvSpPr txBox="1"/>
          <p:nvPr/>
        </p:nvSpPr>
        <p:spPr>
          <a:xfrm>
            <a:off x="4620005" y="1629627"/>
            <a:ext cx="104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069FB729-A338-D950-E16E-D3456177C79E}"/>
              </a:ext>
            </a:extLst>
          </p:cNvPr>
          <p:cNvSpPr/>
          <p:nvPr/>
        </p:nvSpPr>
        <p:spPr>
          <a:xfrm rot="-5400000">
            <a:off x="4292064" y="4844506"/>
            <a:ext cx="9694347" cy="1"/>
          </a:xfrm>
          <a:prstGeom prst="line">
            <a:avLst/>
          </a:prstGeom>
          <a:ln w="9525" cap="flat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FA0B32B5-710C-BA8D-E131-FE4AD23B3706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1C2793B6-6442-DF70-C991-C2D9FA796985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B9CEB09A-B4E0-F7E5-3D77-16F320C6C001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F25FAF0A-7B70-8324-2CFE-92C3B7D757E7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00000"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C68B7-DEDA-E8F5-6615-B8EA5C69B510}"/>
              </a:ext>
            </a:extLst>
          </p:cNvPr>
          <p:cNvSpPr txBox="1"/>
          <p:nvPr/>
        </p:nvSpPr>
        <p:spPr>
          <a:xfrm>
            <a:off x="564619" y="651613"/>
            <a:ext cx="7090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Comparing with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kuber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 default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D8D47-2414-F35E-A879-DE2C8D561641}"/>
              </a:ext>
            </a:extLst>
          </p:cNvPr>
          <p:cNvCxnSpPr>
            <a:cxnSpLocks/>
          </p:cNvCxnSpPr>
          <p:nvPr/>
        </p:nvCxnSpPr>
        <p:spPr>
          <a:xfrm flipV="1">
            <a:off x="1219204" y="1211994"/>
            <a:ext cx="5802914" cy="258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B45453-30C8-5CE6-DB6B-9EE22AFFFF5D}"/>
              </a:ext>
            </a:extLst>
          </p:cNvPr>
          <p:cNvSpPr txBox="1"/>
          <p:nvPr/>
        </p:nvSpPr>
        <p:spPr>
          <a:xfrm>
            <a:off x="2768863" y="145733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Evaluation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A66B8D39-96B1-3A93-21F5-9692F0F8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F0346527-B479-8900-FB48-5529D1F8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27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33" name="Date Placeholder 5">
            <a:extLst>
              <a:ext uri="{FF2B5EF4-FFF2-40B4-BE49-F238E27FC236}">
                <a16:creationId xmlns:a16="http://schemas.microsoft.com/office/drawing/2014/main" id="{918C78AC-8762-B43A-CF9E-0F6542DB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212325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0EA2AFB-2F40-2035-62DE-3834A26E1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0833" y="2334882"/>
            <a:ext cx="5816582" cy="647549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29ED934-98B8-1DF2-AEBC-79245D880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88697"/>
              </p:ext>
            </p:extLst>
          </p:nvPr>
        </p:nvGraphicFramePr>
        <p:xfrm>
          <a:off x="1414475" y="2645616"/>
          <a:ext cx="8610584" cy="5237094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057385">
                  <a:extLst>
                    <a:ext uri="{9D8B030D-6E8A-4147-A177-3AD203B41FA5}">
                      <a16:colId xmlns:a16="http://schemas.microsoft.com/office/drawing/2014/main" val="2312250982"/>
                    </a:ext>
                  </a:extLst>
                </a:gridCol>
                <a:gridCol w="795340">
                  <a:extLst>
                    <a:ext uri="{9D8B030D-6E8A-4147-A177-3AD203B41FA5}">
                      <a16:colId xmlns:a16="http://schemas.microsoft.com/office/drawing/2014/main" val="130679860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1509198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660675902"/>
                    </a:ext>
                  </a:extLst>
                </a:gridCol>
                <a:gridCol w="1081740">
                  <a:extLst>
                    <a:ext uri="{9D8B030D-6E8A-4147-A177-3AD203B41FA5}">
                      <a16:colId xmlns:a16="http://schemas.microsoft.com/office/drawing/2014/main" val="2851599497"/>
                    </a:ext>
                  </a:extLst>
                </a:gridCol>
                <a:gridCol w="1475719">
                  <a:extLst>
                    <a:ext uri="{9D8B030D-6E8A-4147-A177-3AD203B41FA5}">
                      <a16:colId xmlns:a16="http://schemas.microsoft.com/office/drawing/2014/main" val="1786863869"/>
                    </a:ext>
                  </a:extLst>
                </a:gridCol>
              </a:tblGrid>
              <a:tr h="81633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path</a:t>
                      </a:r>
                    </a:p>
                  </a:txBody>
                  <a:tcPr marL="88900" marR="88900" marT="50800" marB="5080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length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Total number of replicas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Total number of entering edges</a:t>
                      </a:r>
                    </a:p>
                  </a:txBody>
                  <a:tcPr marL="88900" marR="88900" marT="50800" marB="5080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cs typeface="B Nazanin" pitchFamily="2" charset="-78"/>
                        </a:rPr>
                        <a:t>Total requests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8900" marR="88900" marT="50800" marB="5080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B Nazanin" pitchFamily="2" charset="-78"/>
                        </a:rPr>
                        <a:t>score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B Nazanin" pitchFamily="2" charset="-78"/>
                      </a:endParaRPr>
                    </a:p>
                  </a:txBody>
                  <a:tcPr marL="88900" marR="88900" marT="50800" marB="50800" anchor="ctr"/>
                </a:tc>
                <a:extLst>
                  <a:ext uri="{0D108BD9-81ED-4DB2-BD59-A6C34878D82A}">
                    <a16:rowId xmlns:a16="http://schemas.microsoft.com/office/drawing/2014/main" val="3442035024"/>
                  </a:ext>
                </a:extLst>
              </a:tr>
              <a:tr h="47907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geo, geo-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2403427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6577826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rte-db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7816314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1045689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prf-db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1855853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9197905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rcm-db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9979358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935244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rsv-db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0" hangingPunct="1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 Nazanin" pitchFamily="2" charset="-7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8942318"/>
                  </a:ext>
                </a:extLst>
              </a:tr>
            </a:tbl>
          </a:graphicData>
        </a:graphic>
      </p:graphicFrame>
      <p:sp>
        <p:nvSpPr>
          <p:cNvPr id="32" name="AutoShape 9">
            <a:extLst>
              <a:ext uri="{FF2B5EF4-FFF2-40B4-BE49-F238E27FC236}">
                <a16:creationId xmlns:a16="http://schemas.microsoft.com/office/drawing/2014/main" id="{599DD6E4-813C-A48A-D93F-5213005E8474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8A4FECAF-1B94-7BE2-208A-3683B6014C0D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E228D04A-98E5-D5A1-E052-816407C03B24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F2154CFF-8CE6-6F8A-7A99-AB56E7CAEE1F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890D5-E486-DEEE-7FCB-2734FDF981ED}"/>
              </a:ext>
            </a:extLst>
          </p:cNvPr>
          <p:cNvSpPr txBox="1"/>
          <p:nvPr/>
        </p:nvSpPr>
        <p:spPr>
          <a:xfrm>
            <a:off x="304800" y="671729"/>
            <a:ext cx="7090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Services deployed in Dallas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6C1184-F8B3-423D-B257-F31FA66040EC}"/>
              </a:ext>
            </a:extLst>
          </p:cNvPr>
          <p:cNvCxnSpPr>
            <a:cxnSpLocks/>
          </p:cNvCxnSpPr>
          <p:nvPr/>
        </p:nvCxnSpPr>
        <p:spPr>
          <a:xfrm>
            <a:off x="1219204" y="1237893"/>
            <a:ext cx="525779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B09566-FD14-D1CD-7795-7A143485CFB5}"/>
              </a:ext>
            </a:extLst>
          </p:cNvPr>
          <p:cNvSpPr txBox="1"/>
          <p:nvPr/>
        </p:nvSpPr>
        <p:spPr>
          <a:xfrm>
            <a:off x="1979166" y="125911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Evaluation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26158006-7463-6349-BA3E-869368F9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9E8B81EC-6611-B91C-85A0-BF37AA20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28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0A0809EF-D341-AA4C-9CA5-973B2F6F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6294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202612" y="151944"/>
            <a:ext cx="31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861659" y="625515"/>
            <a:ext cx="4129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cs typeface="B Nazanin" pitchFamily="2" charset="-78"/>
              </a:rPr>
              <a:t>Microservices Arch.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236137" y="1210290"/>
            <a:ext cx="35031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24C2728E-AA55-2E78-1F5B-03483E33C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0" y="3663760"/>
            <a:ext cx="9261677" cy="4652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E6059C-D3F9-1799-2465-2D1D6664E8BE}"/>
              </a:ext>
            </a:extLst>
          </p:cNvPr>
          <p:cNvSpPr txBox="1"/>
          <p:nvPr/>
        </p:nvSpPr>
        <p:spPr>
          <a:xfrm>
            <a:off x="1236137" y="1323927"/>
            <a:ext cx="1483837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 Nazanin" pitchFamily="2" charset="-78"/>
                <a:cs typeface="B Nazanin" pitchFamily="2" charset="-78"/>
              </a:rPr>
              <a:t>Every application consists of many small and independent microservices.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 Nazanin" pitchFamily="2" charset="-78"/>
                <a:cs typeface="B Nazanin" pitchFamily="2" charset="-78"/>
              </a:rPr>
              <a:t>These microservices are placed on different servers in the form of an executable container.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 Nazanin" pitchFamily="2" charset="-78"/>
                <a:cs typeface="B Nazanin" pitchFamily="2" charset="-78"/>
              </a:rPr>
              <a:t>Different microservices communicate with each other through well-known protocols such as REST and </a:t>
            </a:r>
            <a:r>
              <a:rPr lang="en-US" sz="2400" dirty="0" err="1">
                <a:latin typeface="B Nazanin" pitchFamily="2" charset="-78"/>
                <a:cs typeface="B Nazanin" pitchFamily="2" charset="-78"/>
              </a:rPr>
              <a:t>gRPC</a:t>
            </a:r>
            <a:r>
              <a:rPr lang="en-US" sz="2400" dirty="0">
                <a:latin typeface="B Nazanin" pitchFamily="2" charset="-78"/>
                <a:cs typeface="B Nazanin" pitchFamily="2" charset="-78"/>
              </a:rPr>
              <a:t> and under the network.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7E5D0-46CA-1B58-EAE0-0EB6F92C2781}"/>
              </a:ext>
            </a:extLst>
          </p:cNvPr>
          <p:cNvSpPr txBox="1"/>
          <p:nvPr/>
        </p:nvSpPr>
        <p:spPr>
          <a:xfrm>
            <a:off x="1066800" y="8440584"/>
            <a:ext cx="78485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Gan, Yu, et al. "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open-source benchmark suite for microservices and their hardware-software implications for cloud &amp; edge systems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 In </a:t>
            </a:r>
            <a:r>
              <a:rPr lang="en-US" sz="1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Twenty-Fourth International Conference on Architectural Support for Programming Languages and Operating Systems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,. 2019.</a:t>
            </a:r>
            <a:endParaRPr lang="en-US" sz="1600" dirty="0"/>
          </a:p>
        </p:txBody>
      </p:sp>
      <p:sp>
        <p:nvSpPr>
          <p:cNvPr id="47" name="AutoShape 9">
            <a:extLst>
              <a:ext uri="{FF2B5EF4-FFF2-40B4-BE49-F238E27FC236}">
                <a16:creationId xmlns:a16="http://schemas.microsoft.com/office/drawing/2014/main" id="{D9E1DA55-CA94-A9A7-F3E9-8D37F8B912A5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9">
            <a:extLst>
              <a:ext uri="{FF2B5EF4-FFF2-40B4-BE49-F238E27FC236}">
                <a16:creationId xmlns:a16="http://schemas.microsoft.com/office/drawing/2014/main" id="{6D19D8EB-4461-6188-B1BE-64ABA117F9CE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9">
            <a:extLst>
              <a:ext uri="{FF2B5EF4-FFF2-40B4-BE49-F238E27FC236}">
                <a16:creationId xmlns:a16="http://schemas.microsoft.com/office/drawing/2014/main" id="{C6E037C0-C4E9-33F2-C9A9-989C32AB35D7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E7815CCC-CE25-9E89-3D49-1D62777A1AB8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00000"/>
            </a:stretch>
          </a:blipFill>
        </p:spPr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98F2B35D-92D2-73A6-82F0-1496D488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95B0A27-183F-35EA-7862-638ADD5D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76C0AC65-C733-CD01-4695-3CC21FC7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23280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EA133-E635-3BDC-2FCA-B31493FD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2"/>
          <a:stretch/>
        </p:blipFill>
        <p:spPr>
          <a:xfrm>
            <a:off x="3619501" y="1703742"/>
            <a:ext cx="13639800" cy="6869991"/>
          </a:xfrm>
          <a:prstGeom prst="rect">
            <a:avLst/>
          </a:prstGeom>
        </p:spPr>
      </p:pic>
      <p:sp>
        <p:nvSpPr>
          <p:cNvPr id="26" name="AutoShape 9">
            <a:extLst>
              <a:ext uri="{FF2B5EF4-FFF2-40B4-BE49-F238E27FC236}">
                <a16:creationId xmlns:a16="http://schemas.microsoft.com/office/drawing/2014/main" id="{0C2D5DE9-0954-4757-0090-E68FD786993A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D8B55C31-D0DD-2BC1-A4CA-EA1F72C64785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D2CC5E37-702F-4A16-2EB3-6E14A0419AFA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6475C48B-8977-ED03-C7D7-EDB5A2E55C1C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0000"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9E34C-C1AB-0BC9-40DC-5D535115A9CA}"/>
              </a:ext>
            </a:extLst>
          </p:cNvPr>
          <p:cNvSpPr txBox="1"/>
          <p:nvPr/>
        </p:nvSpPr>
        <p:spPr>
          <a:xfrm>
            <a:off x="-455162" y="617355"/>
            <a:ext cx="7090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RPS in runtime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AA3D65-B9AE-A995-2F7C-2D3B1D9CCC2D}"/>
              </a:ext>
            </a:extLst>
          </p:cNvPr>
          <p:cNvCxnSpPr>
            <a:cxnSpLocks/>
          </p:cNvCxnSpPr>
          <p:nvPr/>
        </p:nvCxnSpPr>
        <p:spPr>
          <a:xfrm>
            <a:off x="1449838" y="1183519"/>
            <a:ext cx="3276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B62C90-10BF-416A-9DDA-7535A15045A3}"/>
              </a:ext>
            </a:extLst>
          </p:cNvPr>
          <p:cNvSpPr txBox="1"/>
          <p:nvPr/>
        </p:nvSpPr>
        <p:spPr>
          <a:xfrm>
            <a:off x="1449838" y="88599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Evaluation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ABFB37CD-8FD4-CE35-C6CB-A9F08223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B0DE0F4-B980-3431-53F9-AC8B4084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29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8E368D4-7B69-F3E9-482B-E2CC7066D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3671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1B1CDCE7-D494-6B08-D6AB-BCC00E34E240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6EC342CD-23B1-98F6-DA12-D9B8FF755A4C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7411950A-482F-1440-2D8A-6C2BFBC200C4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9FD8D90A-0C96-DFBF-8FFF-AA2083FDDA8E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C2A90-8A89-138F-E9FF-33699486B601}"/>
              </a:ext>
            </a:extLst>
          </p:cNvPr>
          <p:cNvSpPr txBox="1"/>
          <p:nvPr/>
        </p:nvSpPr>
        <p:spPr>
          <a:xfrm>
            <a:off x="0" y="569952"/>
            <a:ext cx="7090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End-to-end latency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6FF16E-5658-4901-F32C-07C46F79E42A}"/>
              </a:ext>
            </a:extLst>
          </p:cNvPr>
          <p:cNvCxnSpPr>
            <a:cxnSpLocks/>
          </p:cNvCxnSpPr>
          <p:nvPr/>
        </p:nvCxnSpPr>
        <p:spPr>
          <a:xfrm>
            <a:off x="1510778" y="1154727"/>
            <a:ext cx="389942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D12CA5-6E63-A7C3-7FF3-70921CBC8A34}"/>
              </a:ext>
            </a:extLst>
          </p:cNvPr>
          <p:cNvSpPr txBox="1"/>
          <p:nvPr/>
        </p:nvSpPr>
        <p:spPr>
          <a:xfrm>
            <a:off x="1879769" y="7751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Evaluation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E09D7D-CC4D-AE4C-49C8-212A328D1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448" y="2589485"/>
            <a:ext cx="7586451" cy="45604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912EDD-0EC2-D892-3957-92EE23263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4587" y="2589486"/>
            <a:ext cx="7435368" cy="4560439"/>
          </a:xfrm>
          <a:prstGeom prst="rect">
            <a:avLst/>
          </a:prstGeom>
        </p:spPr>
      </p:pic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70720FA1-AEBC-5496-347F-CFD91D8A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4F2BEFD-F33E-D2ED-A444-6C66A6AB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30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9865B340-7A01-1202-EDFA-35B208B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279063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B893CDC4-2F83-A89D-C617-6DE3F1BC335E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5DFCFA24-D040-BD6F-55E8-891E4973AD53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B0C862CB-DD91-545E-B4D9-72508FF41DD8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169DB116-D0B9-0007-C85C-5BB8D8713E9C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25B924-C4D7-DEDE-C550-AAD84900A4F6}"/>
              </a:ext>
            </a:extLst>
          </p:cNvPr>
          <p:cNvSpPr txBox="1"/>
          <p:nvPr/>
        </p:nvSpPr>
        <p:spPr>
          <a:xfrm>
            <a:off x="797721" y="600730"/>
            <a:ext cx="8610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End-to-end latency in different workloads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AA5607-43FC-5BA1-787F-FCC867EF99E3}"/>
              </a:ext>
            </a:extLst>
          </p:cNvPr>
          <p:cNvCxnSpPr>
            <a:cxnSpLocks/>
          </p:cNvCxnSpPr>
          <p:nvPr/>
        </p:nvCxnSpPr>
        <p:spPr>
          <a:xfrm>
            <a:off x="1066800" y="1185505"/>
            <a:ext cx="81105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20AB00-03A8-1B41-D3DF-E3B13430D943}"/>
              </a:ext>
            </a:extLst>
          </p:cNvPr>
          <p:cNvSpPr txBox="1"/>
          <p:nvPr/>
        </p:nvSpPr>
        <p:spPr>
          <a:xfrm>
            <a:off x="3536769" y="92199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Evaluation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68DF18-571E-EB61-A6F1-2F014A65B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493" y="2659513"/>
            <a:ext cx="8748468" cy="486894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654A8CD-CA23-C498-F695-73A72666D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4865" y="2659513"/>
            <a:ext cx="8138278" cy="4864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17F921-4109-CCF4-36B2-D5CB81D1BAB3}"/>
              </a:ext>
            </a:extLst>
          </p:cNvPr>
          <p:cNvSpPr txBox="1"/>
          <p:nvPr/>
        </p:nvSpPr>
        <p:spPr>
          <a:xfrm>
            <a:off x="5147469" y="756545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8EDEAE-4D06-C0BD-2A1F-1B3D511912A2}"/>
              </a:ext>
            </a:extLst>
          </p:cNvPr>
          <p:cNvSpPr txBox="1"/>
          <p:nvPr/>
        </p:nvSpPr>
        <p:spPr>
          <a:xfrm>
            <a:off x="14026423" y="756123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2H</a:t>
            </a:r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BEF4DD54-9054-A43A-D282-ED2507BB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1311AE12-91B3-C1E1-1D9C-5C5A5385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31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35" name="Date Placeholder 5">
            <a:extLst>
              <a:ext uri="{FF2B5EF4-FFF2-40B4-BE49-F238E27FC236}">
                <a16:creationId xmlns:a16="http://schemas.microsoft.com/office/drawing/2014/main" id="{4329FEDA-BA30-DCB4-AF84-952569851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0709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9180F899-E370-DF74-BA80-06D60DCD2D77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ADBE0450-E7ED-FDD2-67E9-CC3801ADFFB6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7BE29136-984F-321B-3337-39D90536CB55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030BCE9F-B212-A042-1F42-BC1901B48B5E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170FEC-A461-1FF8-0560-0EEFCA41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7002" y="2638304"/>
            <a:ext cx="8381996" cy="5010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BDF34E-D453-BA2E-42BE-860D9F44F4BD}"/>
              </a:ext>
            </a:extLst>
          </p:cNvPr>
          <p:cNvSpPr txBox="1"/>
          <p:nvPr/>
        </p:nvSpPr>
        <p:spPr>
          <a:xfrm>
            <a:off x="5588000" y="785706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8DC37-CEFD-0C89-425D-A6CEF4B7A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603495"/>
            <a:ext cx="8297020" cy="50103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8037-4C2E-F4EB-ABD3-1339044E0211}"/>
              </a:ext>
            </a:extLst>
          </p:cNvPr>
          <p:cNvSpPr txBox="1"/>
          <p:nvPr/>
        </p:nvSpPr>
        <p:spPr>
          <a:xfrm>
            <a:off x="14146344" y="785706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3B965-D8E9-2497-F445-6EB746AAF6CA}"/>
              </a:ext>
            </a:extLst>
          </p:cNvPr>
          <p:cNvSpPr txBox="1"/>
          <p:nvPr/>
        </p:nvSpPr>
        <p:spPr>
          <a:xfrm>
            <a:off x="797721" y="600730"/>
            <a:ext cx="8610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End-to-end latency in different workloads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DAC818-F7F4-938C-65EC-F97D1350E2C9}"/>
              </a:ext>
            </a:extLst>
          </p:cNvPr>
          <p:cNvCxnSpPr>
            <a:cxnSpLocks/>
          </p:cNvCxnSpPr>
          <p:nvPr/>
        </p:nvCxnSpPr>
        <p:spPr>
          <a:xfrm>
            <a:off x="1066800" y="1185505"/>
            <a:ext cx="81105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1E9852-708D-4720-49E6-2F82DB959F97}"/>
              </a:ext>
            </a:extLst>
          </p:cNvPr>
          <p:cNvSpPr txBox="1"/>
          <p:nvPr/>
        </p:nvSpPr>
        <p:spPr>
          <a:xfrm>
            <a:off x="3536769" y="92199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Evaluation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2E773053-B4AE-BEC4-227F-FD2D6279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BED3D80C-21DE-3253-7242-C7E03367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32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35" name="Date Placeholder 5">
            <a:extLst>
              <a:ext uri="{FF2B5EF4-FFF2-40B4-BE49-F238E27FC236}">
                <a16:creationId xmlns:a16="http://schemas.microsoft.com/office/drawing/2014/main" id="{8AAC7F2D-177A-DE58-2DE3-0B7E2B315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418904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7C667B0D-D5D9-6AEB-D096-9BD065911EB2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07D85F4F-872E-B8F4-B7A3-5C949D8986C0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E6CAD6CC-CC54-C3AE-21BE-59B072E4FDF6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AEAC491-4074-765A-CED4-84F5150A5A79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44A29-7C7B-D6FC-96F0-563C2A64AE46}"/>
              </a:ext>
            </a:extLst>
          </p:cNvPr>
          <p:cNvSpPr txBox="1"/>
          <p:nvPr/>
        </p:nvSpPr>
        <p:spPr>
          <a:xfrm>
            <a:off x="797721" y="600730"/>
            <a:ext cx="8610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Latency distribution in different workloads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52F457-6E86-2218-DB1C-37EEBCCBB441}"/>
              </a:ext>
            </a:extLst>
          </p:cNvPr>
          <p:cNvCxnSpPr>
            <a:cxnSpLocks/>
          </p:cNvCxnSpPr>
          <p:nvPr/>
        </p:nvCxnSpPr>
        <p:spPr>
          <a:xfrm>
            <a:off x="1066800" y="1185505"/>
            <a:ext cx="81105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7CFD0E4-C22F-F80B-73D8-B1E0FFDBD5F5}"/>
              </a:ext>
            </a:extLst>
          </p:cNvPr>
          <p:cNvSpPr txBox="1"/>
          <p:nvPr/>
        </p:nvSpPr>
        <p:spPr>
          <a:xfrm>
            <a:off x="3536769" y="92199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Evaluation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DD6984-967F-8529-D6E2-1A7F8DB8A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4" y="2628900"/>
            <a:ext cx="8305788" cy="443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702777-AF65-25D0-0378-AD21EE9EAD8E}"/>
              </a:ext>
            </a:extLst>
          </p:cNvPr>
          <p:cNvSpPr txBox="1"/>
          <p:nvPr/>
        </p:nvSpPr>
        <p:spPr>
          <a:xfrm>
            <a:off x="5147733" y="72644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1H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442B09-0993-8BA8-6B04-1845822F9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4859" y="2628900"/>
            <a:ext cx="8305787" cy="4422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A84A25-3AE5-A07A-9B90-9A21AA2801BC}"/>
              </a:ext>
            </a:extLst>
          </p:cNvPr>
          <p:cNvSpPr txBox="1"/>
          <p:nvPr/>
        </p:nvSpPr>
        <p:spPr>
          <a:xfrm>
            <a:off x="13803445" y="72644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2H</a:t>
            </a: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12541A5B-53C8-FAB7-C298-A426424B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2D5E8970-E280-4259-A1DB-E05BE4BC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33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4BE51E7A-B716-D064-D7ED-C1BF418F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45346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7C667B0D-D5D9-6AEB-D096-9BD065911EB2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07D85F4F-872E-B8F4-B7A3-5C949D8986C0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E6CAD6CC-CC54-C3AE-21BE-59B072E4FDF6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AEAC491-4074-765A-CED4-84F5150A5A79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44A29-7C7B-D6FC-96F0-563C2A64AE46}"/>
              </a:ext>
            </a:extLst>
          </p:cNvPr>
          <p:cNvSpPr txBox="1"/>
          <p:nvPr/>
        </p:nvSpPr>
        <p:spPr>
          <a:xfrm>
            <a:off x="797721" y="600730"/>
            <a:ext cx="8610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Latency distribution in different workloads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52F457-6E86-2218-DB1C-37EEBCCBB441}"/>
              </a:ext>
            </a:extLst>
          </p:cNvPr>
          <p:cNvCxnSpPr>
            <a:cxnSpLocks/>
          </p:cNvCxnSpPr>
          <p:nvPr/>
        </p:nvCxnSpPr>
        <p:spPr>
          <a:xfrm>
            <a:off x="1066800" y="1185505"/>
            <a:ext cx="81105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7CFD0E4-C22F-F80B-73D8-B1E0FFDBD5F5}"/>
              </a:ext>
            </a:extLst>
          </p:cNvPr>
          <p:cNvSpPr txBox="1"/>
          <p:nvPr/>
        </p:nvSpPr>
        <p:spPr>
          <a:xfrm>
            <a:off x="3536769" y="92199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B Nazanin" pitchFamily="2" charset="-78"/>
              </a:rPr>
              <a:t>Evaluation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DD6984-967F-8529-D6E2-1A7F8DB8A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68750" y="2628900"/>
            <a:ext cx="8068680" cy="443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702777-AF65-25D0-0378-AD21EE9EAD8E}"/>
              </a:ext>
            </a:extLst>
          </p:cNvPr>
          <p:cNvSpPr txBox="1"/>
          <p:nvPr/>
        </p:nvSpPr>
        <p:spPr>
          <a:xfrm>
            <a:off x="5147733" y="72644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4H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442B09-0993-8BA8-6B04-1845822F9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80837" y="2628900"/>
            <a:ext cx="8068685" cy="4422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A84A25-3AE5-A07A-9B90-9A21AA2801BC}"/>
              </a:ext>
            </a:extLst>
          </p:cNvPr>
          <p:cNvSpPr txBox="1"/>
          <p:nvPr/>
        </p:nvSpPr>
        <p:spPr>
          <a:xfrm>
            <a:off x="13778045" y="72644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7FDCD8B9-81F5-2BF1-810A-00D2DA47F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992217E-1497-AA99-8789-FCD4EAC7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34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F1165966-7605-F2C4-5176-FD01A2DC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13518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C9EDCE1E-87DF-AAE0-0CEF-80751297D15A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3F59BF42-3E50-F1B7-20E9-6C811353CA48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BD8B6C52-62DD-ED23-4D0C-059C12548D2A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C747B0CE-DC8D-1B25-BFAC-7215B605B64B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F9C37-76C0-2ADD-F582-4D5E8877A5BE}"/>
              </a:ext>
            </a:extLst>
          </p:cNvPr>
          <p:cNvSpPr txBox="1"/>
          <p:nvPr/>
        </p:nvSpPr>
        <p:spPr>
          <a:xfrm>
            <a:off x="-1291248" y="556811"/>
            <a:ext cx="8610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Time out requests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5767A9-0E04-7B48-BAA7-04CA2A833E2C}"/>
              </a:ext>
            </a:extLst>
          </p:cNvPr>
          <p:cNvCxnSpPr>
            <a:cxnSpLocks/>
          </p:cNvCxnSpPr>
          <p:nvPr/>
        </p:nvCxnSpPr>
        <p:spPr>
          <a:xfrm>
            <a:off x="1066800" y="1185505"/>
            <a:ext cx="381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A42560D-C704-F05B-B972-349E553107E7}"/>
              </a:ext>
            </a:extLst>
          </p:cNvPr>
          <p:cNvSpPr txBox="1"/>
          <p:nvPr/>
        </p:nvSpPr>
        <p:spPr>
          <a:xfrm>
            <a:off x="1447800" y="4828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B Nazanin" pitchFamily="2" charset="-78"/>
              </a:rPr>
              <a:t>Evaluation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50C83-0A20-94F8-F978-056945C1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60" y="2162618"/>
            <a:ext cx="11342980" cy="6000749"/>
          </a:xfrm>
          <a:prstGeom prst="rect">
            <a:avLst/>
          </a:prstGeom>
        </p:spPr>
      </p:pic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D5AC0F2-1AF7-08CB-7879-CBC86499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3AB36BED-4FA3-700C-18B7-0AAD89E7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35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4" name="Date Placeholder 5">
            <a:extLst>
              <a:ext uri="{FF2B5EF4-FFF2-40B4-BE49-F238E27FC236}">
                <a16:creationId xmlns:a16="http://schemas.microsoft.com/office/drawing/2014/main" id="{804FAFF3-3636-68D2-78DA-1EA2B11F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8406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668990" cy="1029176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481" b="-1629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86600" y="3848100"/>
            <a:ext cx="922020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B Nazanin" pitchFamily="2" charset="-78"/>
                <a:cs typeface="B Nazanin" pitchFamily="2" charset="-78"/>
              </a:rPr>
              <a:t>4</a:t>
            </a:r>
          </a:p>
          <a:p>
            <a:pPr algn="r">
              <a:lnSpc>
                <a:spcPts val="7800"/>
              </a:lnSpc>
            </a:pPr>
            <a:r>
              <a:rPr lang="fa-IR" sz="6500" dirty="0" err="1">
                <a:solidFill>
                  <a:srgbClr val="FFFFFF"/>
                </a:solidFill>
                <a:latin typeface="B Nazanin" pitchFamily="2" charset="-78"/>
                <a:cs typeface="B Nazanin" pitchFamily="2" charset="-78"/>
              </a:rPr>
              <a:t>جمع‌بندی</a:t>
            </a:r>
            <a:r>
              <a:rPr lang="fa-IR" sz="6500" dirty="0">
                <a:solidFill>
                  <a:srgbClr val="FFFFFF"/>
                </a:solidFill>
                <a:latin typeface="B Nazanin" pitchFamily="2" charset="-78"/>
                <a:cs typeface="B Nazanin" pitchFamily="2" charset="-78"/>
              </a:rPr>
              <a:t> و کارهای آتی</a:t>
            </a:r>
            <a:endParaRPr lang="en-US" sz="6500" dirty="0">
              <a:solidFill>
                <a:srgbClr val="FFFFFF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7" name="AutoShape 7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FFFFFF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6CABB-73F0-CFBE-D844-72530C97A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71505"/>
              </p:ext>
            </p:extLst>
          </p:nvPr>
        </p:nvGraphicFramePr>
        <p:xfrm>
          <a:off x="4800610" y="2679858"/>
          <a:ext cx="12473931" cy="4917759"/>
        </p:xfrm>
        <a:graphic>
          <a:graphicData uri="http://schemas.openxmlformats.org/drawingml/2006/table">
            <a:tbl>
              <a:tblPr/>
              <a:tblGrid>
                <a:gridCol w="11034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9253">
                <a:tc>
                  <a:txBody>
                    <a:bodyPr/>
                    <a:lstStyle/>
                    <a:p>
                      <a:pPr marL="0" marR="0" indent="0" algn="r" defTabSz="13716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400" dirty="0">
                          <a:latin typeface="B Nazanin" pitchFamily="2" charset="-78"/>
                          <a:cs typeface="B Nazanin" pitchFamily="2" charset="-78"/>
                        </a:rPr>
                        <a:t>شناخت صحیح ارتباطات </a:t>
                      </a:r>
                      <a:r>
                        <a:rPr lang="fa-IR" sz="2400" dirty="0" err="1">
                          <a:latin typeface="B Nazanin" pitchFamily="2" charset="-78"/>
                          <a:cs typeface="B Nazanin" pitchFamily="2" charset="-78"/>
                        </a:rPr>
                        <a:t>مهم‌ترین</a:t>
                      </a:r>
                      <a:r>
                        <a:rPr lang="fa-IR" sz="2400" dirty="0">
                          <a:latin typeface="B Nazanin" pitchFamily="2" charset="-78"/>
                          <a:cs typeface="B Nazanin" pitchFamily="2" charset="-78"/>
                        </a:rPr>
                        <a:t> اصل در </a:t>
                      </a:r>
                      <a:r>
                        <a:rPr lang="fa-IR" sz="2400" dirty="0" err="1">
                          <a:latin typeface="B Nazanin" pitchFamily="2" charset="-78"/>
                          <a:cs typeface="B Nazanin" pitchFamily="2" charset="-78"/>
                        </a:rPr>
                        <a:t>ریزخدمات</a:t>
                      </a:r>
                      <a:r>
                        <a:rPr lang="fa-IR" sz="2400" dirty="0">
                          <a:latin typeface="B Nazanin" pitchFamily="2" charset="-78"/>
                          <a:cs typeface="B Nazanin" pitchFamily="2" charset="-78"/>
                        </a:rPr>
                        <a:t> است</a:t>
                      </a:r>
                      <a:r>
                        <a:rPr lang="en-US" sz="2400" dirty="0">
                          <a:latin typeface="B Nazanin" pitchFamily="2" charset="-78"/>
                          <a:cs typeface="B Nazanin" pitchFamily="2" charset="-78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1371600" rtl="1" eaLnBrk="1" latinLnBrk="0" hangingPunct="1">
                        <a:lnSpc>
                          <a:spcPct val="150000"/>
                        </a:lnSpc>
                        <a:defRPr/>
                      </a:pPr>
                      <a:r>
                        <a:rPr lang="fa-IR" sz="4400" b="1" dirty="0">
                          <a:latin typeface="B Nazanin" pitchFamily="2" charset="-78"/>
                          <a:cs typeface="B Nazanin" pitchFamily="2" charset="-78"/>
                        </a:rPr>
                        <a:t>۱</a:t>
                      </a:r>
                      <a:endParaRPr lang="en-US" sz="4400" b="1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253"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  <a:defRPr/>
                      </a:pPr>
                      <a:r>
                        <a:rPr lang="fa-IR" sz="2400" dirty="0">
                          <a:latin typeface="B Nazanin" pitchFamily="2" charset="-78"/>
                          <a:cs typeface="B Nazanin" pitchFamily="2" charset="-78"/>
                        </a:rPr>
                        <a:t>استقرار </a:t>
                      </a:r>
                      <a:r>
                        <a:rPr lang="fa-IR" sz="2400" dirty="0" err="1">
                          <a:latin typeface="B Nazanin" pitchFamily="2" charset="-78"/>
                          <a:cs typeface="B Nazanin" pitchFamily="2" charset="-78"/>
                        </a:rPr>
                        <a:t>خدمت‌هایی</a:t>
                      </a:r>
                      <a:r>
                        <a:rPr lang="fa-IR" sz="2400" dirty="0">
                          <a:latin typeface="B Nazanin" pitchFamily="2" charset="-78"/>
                          <a:cs typeface="B Nazanin" pitchFamily="2" charset="-78"/>
                        </a:rPr>
                        <a:t> که با هم در ارتباط هستند </a:t>
                      </a:r>
                      <a:r>
                        <a:rPr lang="fa-IR" sz="2400" dirty="0" err="1">
                          <a:latin typeface="B Nazanin" pitchFamily="2" charset="-78"/>
                          <a:cs typeface="B Nazanin" pitchFamily="2" charset="-78"/>
                        </a:rPr>
                        <a:t>می‌تواند</a:t>
                      </a:r>
                      <a:r>
                        <a:rPr lang="fa-IR" sz="2400" dirty="0">
                          <a:latin typeface="B Nazanin" pitchFamily="2" charset="-78"/>
                          <a:cs typeface="B Nazanin" pitchFamily="2" charset="-78"/>
                        </a:rPr>
                        <a:t> تأثیر زیادی در کاهش تأخیر بین آن دو خدمت داشته باشد</a:t>
                      </a:r>
                      <a:r>
                        <a:rPr lang="en-US" sz="2400" dirty="0">
                          <a:latin typeface="B Nazanin" pitchFamily="2" charset="-78"/>
                          <a:cs typeface="B Nazanin" pitchFamily="2" charset="-78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1371600" rtl="1" eaLnBrk="1" latinLnBrk="0" hangingPunct="1">
                        <a:lnSpc>
                          <a:spcPct val="150000"/>
                        </a:lnSpc>
                        <a:defRPr/>
                      </a:pPr>
                      <a:r>
                        <a:rPr lang="fa-IR" sz="4400" b="1" dirty="0">
                          <a:latin typeface="B Nazanin" pitchFamily="2" charset="-78"/>
                          <a:cs typeface="B Nazanin" pitchFamily="2" charset="-78"/>
                        </a:rPr>
                        <a:t>۲</a:t>
                      </a:r>
                      <a:endParaRPr lang="en-US" sz="4400" b="1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253"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  <a:defRPr/>
                      </a:pPr>
                      <a:r>
                        <a:rPr lang="fa-IR" sz="2400" dirty="0">
                          <a:latin typeface="B Nazanin" pitchFamily="2" charset="-78"/>
                          <a:cs typeface="B Nazanin" pitchFamily="2" charset="-78"/>
                        </a:rPr>
                        <a:t>استقرار مناسب خدمات باعث سرعت در پاسخگویی </a:t>
                      </a:r>
                      <a:r>
                        <a:rPr lang="fa-IR" sz="2400" dirty="0" err="1">
                          <a:latin typeface="B Nazanin" pitchFamily="2" charset="-78"/>
                          <a:cs typeface="B Nazanin" pitchFamily="2" charset="-78"/>
                        </a:rPr>
                        <a:t>می‌شود</a:t>
                      </a:r>
                      <a:r>
                        <a:rPr lang="fa-IR" sz="2400" dirty="0">
                          <a:latin typeface="B Nazanin" pitchFamily="2" charset="-78"/>
                          <a:cs typeface="B Nazanin" pitchFamily="2" charset="-78"/>
                        </a:rPr>
                        <a:t> و کم شدن </a:t>
                      </a:r>
                      <a:r>
                        <a:rPr lang="fa-IR" sz="2400" dirty="0" err="1">
                          <a:latin typeface="B Nazanin" pitchFamily="2" charset="-78"/>
                          <a:cs typeface="B Nazanin" pitchFamily="2" charset="-78"/>
                        </a:rPr>
                        <a:t>درخواست‌های</a:t>
                      </a:r>
                      <a:r>
                        <a:rPr lang="fa-IR" sz="2400" dirty="0">
                          <a:latin typeface="B Nazanin" pitchFamily="2" charset="-78"/>
                          <a:cs typeface="B Nazanin" pitchFamily="2" charset="-78"/>
                        </a:rPr>
                        <a:t> از دست رفته </a:t>
                      </a:r>
                      <a:r>
                        <a:rPr lang="fa-IR" sz="2400" dirty="0" err="1">
                          <a:latin typeface="B Nazanin" pitchFamily="2" charset="-78"/>
                          <a:cs typeface="B Nazanin" pitchFamily="2" charset="-78"/>
                        </a:rPr>
                        <a:t>می‌شود</a:t>
                      </a:r>
                      <a:r>
                        <a:rPr lang="en-US" sz="2400" dirty="0">
                          <a:latin typeface="B Nazanin" pitchFamily="2" charset="-78"/>
                          <a:cs typeface="B Nazanin" pitchFamily="2" charset="-78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1371600" rtl="1" eaLnBrk="1" latinLnBrk="0" hangingPunct="1">
                        <a:lnSpc>
                          <a:spcPct val="150000"/>
                        </a:lnSpc>
                        <a:defRPr/>
                      </a:pPr>
                      <a:r>
                        <a:rPr lang="fa-IR" sz="4400" b="1" dirty="0">
                          <a:latin typeface="B Nazanin" pitchFamily="2" charset="-78"/>
                          <a:cs typeface="B Nazanin" pitchFamily="2" charset="-78"/>
                        </a:rPr>
                        <a:t>۳</a:t>
                      </a:r>
                      <a:endParaRPr lang="en-US" sz="4400" b="1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A94CC57-5C53-5E17-DAA4-29D008E67033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b="1" dirty="0" err="1">
                <a:solidFill>
                  <a:srgbClr val="222222"/>
                </a:solidFill>
                <a:latin typeface="B Nazanin" pitchFamily="2" charset="-78"/>
                <a:cs typeface="B Nazanin" pitchFamily="2" charset="-78"/>
              </a:rPr>
              <a:t>جمع‌بندی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28C1E8-3096-A1E6-B8BE-EFAE6D752814}"/>
              </a:ext>
            </a:extLst>
          </p:cNvPr>
          <p:cNvCxnSpPr>
            <a:cxnSpLocks/>
          </p:cNvCxnSpPr>
          <p:nvPr/>
        </p:nvCxnSpPr>
        <p:spPr>
          <a:xfrm>
            <a:off x="14478000" y="71741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19D7B31-8F9B-9C95-DE61-D685109C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EF546792-706F-5F63-7B80-6A985E18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B076D4BA-DC16-0F9D-84A4-FC068AE5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37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36F52327-1AAD-846E-E0B8-005E0602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3" name="AutoShape 9">
            <a:extLst>
              <a:ext uri="{FF2B5EF4-FFF2-40B4-BE49-F238E27FC236}">
                <a16:creationId xmlns:a16="http://schemas.microsoft.com/office/drawing/2014/main" id="{DE2D32B8-D1AF-A018-ADA1-8C9B86494B88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E9C71FE7-5123-06AB-F6CB-47444F01F8F1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C374D6E0-12F9-72A1-87FB-7A6D1306565B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FEC8778-3A34-1912-3194-5A33AE8DD49A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</p:spTree>
    <p:extLst>
      <p:ext uri="{BB962C8B-B14F-4D97-AF65-F5344CB8AC3E}">
        <p14:creationId xmlns:p14="http://schemas.microsoft.com/office/powerpoint/2010/main" val="34608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E1092-52FE-BD7E-A836-83AB7F779E51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b="1" dirty="0">
                <a:solidFill>
                  <a:srgbClr val="222222"/>
                </a:solidFill>
                <a:latin typeface="B Nazanin" pitchFamily="2" charset="-78"/>
                <a:cs typeface="B Nazanin" pitchFamily="2" charset="-78"/>
              </a:rPr>
              <a:t>کارهای آتی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B87A50-93A3-A7C9-B1F6-1C46EADDA040}"/>
              </a:ext>
            </a:extLst>
          </p:cNvPr>
          <p:cNvCxnSpPr>
            <a:cxnSpLocks/>
          </p:cNvCxnSpPr>
          <p:nvPr/>
        </p:nvCxnSpPr>
        <p:spPr>
          <a:xfrm>
            <a:off x="14478000" y="71741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B74410-88DA-B094-CEF7-A3989D87C18E}"/>
              </a:ext>
            </a:extLst>
          </p:cNvPr>
          <p:cNvSpPr txBox="1"/>
          <p:nvPr/>
        </p:nvSpPr>
        <p:spPr>
          <a:xfrm>
            <a:off x="6559083" y="3499828"/>
            <a:ext cx="9512540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r" rtl="1">
              <a:lnSpc>
                <a:spcPct val="200000"/>
              </a:lnSpc>
              <a:buFont typeface="+mj-lt"/>
              <a:buAutoNum type="arabicPeriod"/>
            </a:pPr>
            <a:r>
              <a:rPr lang="fa-IR" sz="3600" dirty="0" err="1">
                <a:latin typeface="B Nazanin" pitchFamily="2" charset="-78"/>
                <a:cs typeface="B Nazanin" pitchFamily="2" charset="-78"/>
              </a:rPr>
              <a:t>پیاده‌سازی</a:t>
            </a:r>
            <a:r>
              <a:rPr lang="fa-IR" sz="3600" dirty="0">
                <a:latin typeface="B Nazanin" pitchFamily="2" charset="-78"/>
                <a:cs typeface="B Nazanin" pitchFamily="2" charset="-78"/>
              </a:rPr>
              <a:t> به عنوان یک برنامه کاربردی</a:t>
            </a:r>
            <a:endParaRPr lang="en-US" sz="3600" dirty="0">
              <a:latin typeface="B Nazanin" pitchFamily="2" charset="-78"/>
              <a:cs typeface="B Nazanin" pitchFamily="2" charset="-78"/>
            </a:endParaRPr>
          </a:p>
          <a:p>
            <a:pPr marL="742950" indent="-742950" algn="r" rtl="1">
              <a:lnSpc>
                <a:spcPct val="200000"/>
              </a:lnSpc>
              <a:buFont typeface="+mj-lt"/>
              <a:buAutoNum type="arabicPeriod"/>
            </a:pPr>
            <a:r>
              <a:rPr lang="en-US" sz="3600" dirty="0" err="1">
                <a:latin typeface="B Nazanin" pitchFamily="2" charset="-78"/>
                <a:cs typeface="B Nazanin" pitchFamily="2" charset="-78"/>
              </a:rPr>
              <a:t>ا</a:t>
            </a:r>
            <a:r>
              <a:rPr lang="fa-IR" sz="3600" dirty="0" err="1">
                <a:latin typeface="B Nazanin" pitchFamily="2" charset="-78"/>
                <a:cs typeface="B Nazanin" pitchFamily="2" charset="-78"/>
              </a:rPr>
              <a:t>ستفاده</a:t>
            </a:r>
            <a:r>
              <a:rPr lang="fa-IR" sz="3600" dirty="0">
                <a:latin typeface="B Nazanin" pitchFamily="2" charset="-78"/>
                <a:cs typeface="B Nazanin" pitchFamily="2" charset="-78"/>
              </a:rPr>
              <a:t> از روش پیشنهادی در کارهایی با عملکرد </a:t>
            </a:r>
            <a:r>
              <a:rPr lang="fa-IR" sz="3600" dirty="0" err="1">
                <a:latin typeface="B Nazanin" pitchFamily="2" charset="-78"/>
                <a:cs typeface="B Nazanin" pitchFamily="2" charset="-78"/>
              </a:rPr>
              <a:t>مقیاس‌بندی</a:t>
            </a:r>
            <a:endParaRPr lang="fa-IR" sz="3600" dirty="0">
              <a:latin typeface="B Nazanin" pitchFamily="2" charset="-78"/>
              <a:cs typeface="B Nazanin" pitchFamily="2" charset="-78"/>
            </a:endParaRPr>
          </a:p>
          <a:p>
            <a:pPr marL="742950" indent="-742950" algn="r" rtl="1">
              <a:lnSpc>
                <a:spcPct val="200000"/>
              </a:lnSpc>
              <a:buFont typeface="+mj-lt"/>
              <a:buAutoNum type="arabicPeriod"/>
            </a:pPr>
            <a:r>
              <a:rPr lang="fa-IR" sz="3600" dirty="0" err="1">
                <a:latin typeface="B Nazanin" pitchFamily="2" charset="-78"/>
                <a:cs typeface="B Nazanin" pitchFamily="2" charset="-78"/>
              </a:rPr>
              <a:t>مدل‌سازی</a:t>
            </a:r>
            <a:r>
              <a:rPr lang="fa-IR" sz="3600" dirty="0">
                <a:latin typeface="B Nazanin" pitchFamily="2" charset="-78"/>
                <a:cs typeface="B Nazanin" pitchFamily="2" charset="-78"/>
              </a:rPr>
              <a:t> بر اساس </a:t>
            </a:r>
            <a:r>
              <a:rPr lang="fa-IR" sz="3600" dirty="0" err="1">
                <a:latin typeface="B Nazanin" pitchFamily="2" charset="-78"/>
                <a:cs typeface="B Nazanin" pitchFamily="2" charset="-78"/>
              </a:rPr>
              <a:t>تپولوژی</a:t>
            </a:r>
            <a:r>
              <a:rPr lang="fa-IR" sz="3600" dirty="0">
                <a:latin typeface="B Nazanin" pitchFamily="2" charset="-78"/>
                <a:cs typeface="B Nazanin" pitchFamily="2" charset="-78"/>
              </a:rPr>
              <a:t> مرکز داده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144147-AE02-B58C-A3B4-D64823B156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7E6D7E32-E155-36E0-0C01-8CC7158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470FC30-775D-6AA8-C3D1-56FC40B7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38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0" name="Date Placeholder 5">
            <a:extLst>
              <a:ext uri="{FF2B5EF4-FFF2-40B4-BE49-F238E27FC236}">
                <a16:creationId xmlns:a16="http://schemas.microsoft.com/office/drawing/2014/main" id="{B0CDE007-E71D-B3FD-4C5D-30C0CA95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1" name="AutoShape 9">
            <a:extLst>
              <a:ext uri="{FF2B5EF4-FFF2-40B4-BE49-F238E27FC236}">
                <a16:creationId xmlns:a16="http://schemas.microsoft.com/office/drawing/2014/main" id="{097737DE-5AA4-4C41-043F-2AECCEFE341C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9">
            <a:extLst>
              <a:ext uri="{FF2B5EF4-FFF2-40B4-BE49-F238E27FC236}">
                <a16:creationId xmlns:a16="http://schemas.microsoft.com/office/drawing/2014/main" id="{A49D6FCB-AE44-D33E-622A-52C0294E9053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9">
            <a:extLst>
              <a:ext uri="{FF2B5EF4-FFF2-40B4-BE49-F238E27FC236}">
                <a16:creationId xmlns:a16="http://schemas.microsoft.com/office/drawing/2014/main" id="{97142FF2-B68D-0046-24A8-09049EC896AD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0F7325D5-9D19-0265-E49C-7CA8CE90E933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</p:spTree>
    <p:extLst>
      <p:ext uri="{BB962C8B-B14F-4D97-AF65-F5344CB8AC3E}">
        <p14:creationId xmlns:p14="http://schemas.microsoft.com/office/powerpoint/2010/main" val="6271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BAE870D-5A54-2203-93DB-1DA74CEA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026" y="4965193"/>
            <a:ext cx="4114790" cy="4567676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B3F762B-46D2-94EA-8080-F561B0368D16}"/>
              </a:ext>
            </a:extLst>
          </p:cNvPr>
          <p:cNvSpPr/>
          <p:nvPr/>
        </p:nvSpPr>
        <p:spPr>
          <a:xfrm>
            <a:off x="2209800" y="2247900"/>
            <a:ext cx="4038600" cy="182880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5A5DE7-6C62-476B-6F7C-C1DAF7AF214B}"/>
              </a:ext>
            </a:extLst>
          </p:cNvPr>
          <p:cNvSpPr/>
          <p:nvPr/>
        </p:nvSpPr>
        <p:spPr>
          <a:xfrm>
            <a:off x="2209800" y="7124700"/>
            <a:ext cx="4038600" cy="182880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286ED-44AB-45D1-FDB4-8B07A9B5DF12}"/>
              </a:ext>
            </a:extLst>
          </p:cNvPr>
          <p:cNvSpPr txBox="1"/>
          <p:nvPr/>
        </p:nvSpPr>
        <p:spPr>
          <a:xfrm>
            <a:off x="3817769" y="1636961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42F60-B566-FC51-1FB7-D6AF935478B6}"/>
              </a:ext>
            </a:extLst>
          </p:cNvPr>
          <p:cNvSpPr txBox="1"/>
          <p:nvPr/>
        </p:nvSpPr>
        <p:spPr>
          <a:xfrm>
            <a:off x="3860974" y="659086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54534-D18D-DE0D-B6BF-C172E68B7EEB}"/>
              </a:ext>
            </a:extLst>
          </p:cNvPr>
          <p:cNvSpPr txBox="1"/>
          <p:nvPr/>
        </p:nvSpPr>
        <p:spPr>
          <a:xfrm rot="16200000">
            <a:off x="4127168" y="508854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28FEFD-D299-B0CE-31DC-C6E875E69296}"/>
              </a:ext>
            </a:extLst>
          </p:cNvPr>
          <p:cNvSpPr/>
          <p:nvPr/>
        </p:nvSpPr>
        <p:spPr>
          <a:xfrm>
            <a:off x="2904515" y="2781300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755B81-8EA2-570D-3540-8F6F7D7996FA}"/>
              </a:ext>
            </a:extLst>
          </p:cNvPr>
          <p:cNvSpPr/>
          <p:nvPr/>
        </p:nvSpPr>
        <p:spPr>
          <a:xfrm>
            <a:off x="3735857" y="2781300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E29382-0472-80A8-401A-B1686A8939B8}"/>
              </a:ext>
            </a:extLst>
          </p:cNvPr>
          <p:cNvSpPr/>
          <p:nvPr/>
        </p:nvSpPr>
        <p:spPr>
          <a:xfrm>
            <a:off x="4606495" y="2784348"/>
            <a:ext cx="384048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EBDD1CE-9C2F-353B-0949-634E2FFAD0A2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88563" y="2973324"/>
            <a:ext cx="447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B37B155-2353-004D-C1D9-CA2055FBF666}"/>
              </a:ext>
            </a:extLst>
          </p:cNvPr>
          <p:cNvSpPr/>
          <p:nvPr/>
        </p:nvSpPr>
        <p:spPr>
          <a:xfrm>
            <a:off x="8458200" y="4457700"/>
            <a:ext cx="2590800" cy="1828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C9786C-0802-7A0B-B7D1-69B0FDA06240}"/>
              </a:ext>
            </a:extLst>
          </p:cNvPr>
          <p:cNvCxnSpPr>
            <a:stCxn id="2" idx="6"/>
            <a:endCxn id="40" idx="1"/>
          </p:cNvCxnSpPr>
          <p:nvPr/>
        </p:nvCxnSpPr>
        <p:spPr>
          <a:xfrm>
            <a:off x="6248400" y="3162300"/>
            <a:ext cx="2209800" cy="2209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A7F9F4-4713-13BF-E656-A0D3179077DA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832569" y="5372100"/>
            <a:ext cx="3625631" cy="3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81F619-E996-9E67-CF0A-A2D4A27C46FC}"/>
              </a:ext>
            </a:extLst>
          </p:cNvPr>
          <p:cNvCxnSpPr>
            <a:stCxn id="14" idx="6"/>
            <a:endCxn id="40" idx="1"/>
          </p:cNvCxnSpPr>
          <p:nvPr/>
        </p:nvCxnSpPr>
        <p:spPr>
          <a:xfrm flipV="1">
            <a:off x="6248400" y="5372100"/>
            <a:ext cx="2209800" cy="2667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30EB57-B777-5E92-E461-3878FA8803B9}"/>
              </a:ext>
            </a:extLst>
          </p:cNvPr>
          <p:cNvSpPr txBox="1"/>
          <p:nvPr/>
        </p:nvSpPr>
        <p:spPr>
          <a:xfrm>
            <a:off x="6532762" y="3201215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request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49E226-7E48-F0CB-E6BF-CD6B8A589544}"/>
              </a:ext>
            </a:extLst>
          </p:cNvPr>
          <p:cNvSpPr txBox="1"/>
          <p:nvPr/>
        </p:nvSpPr>
        <p:spPr>
          <a:xfrm>
            <a:off x="7976438" y="3935118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 orchestrator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92E26C-4590-6C02-7660-8B92AA6FA270}"/>
              </a:ext>
            </a:extLst>
          </p:cNvPr>
          <p:cNvSpPr txBox="1"/>
          <p:nvPr/>
        </p:nvSpPr>
        <p:spPr>
          <a:xfrm>
            <a:off x="9538778" y="447520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675C18-1972-8A36-D192-76F1853E853C}"/>
              </a:ext>
            </a:extLst>
          </p:cNvPr>
          <p:cNvSpPr txBox="1"/>
          <p:nvPr/>
        </p:nvSpPr>
        <p:spPr>
          <a:xfrm>
            <a:off x="8912478" y="5161414"/>
            <a:ext cx="1720343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732F5B5-F18B-A54A-A314-D74E279B5789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0632821" y="3735094"/>
            <a:ext cx="4045014" cy="1687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A0483F9-4A0F-7359-0478-86336F5A7592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0632821" y="5423024"/>
            <a:ext cx="5027844" cy="1277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6256FAA-7BD2-2202-E8D4-D0DD3BD1F1B4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4119905" y="2973324"/>
            <a:ext cx="486590" cy="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A3C1EF3D-8628-756B-8E6B-FE88942F60DB}"/>
              </a:ext>
            </a:extLst>
          </p:cNvPr>
          <p:cNvSpPr/>
          <p:nvPr/>
        </p:nvSpPr>
        <p:spPr>
          <a:xfrm>
            <a:off x="3888257" y="2933700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74FB26D-8C08-D0E8-6111-43DBE610B8B5}"/>
              </a:ext>
            </a:extLst>
          </p:cNvPr>
          <p:cNvSpPr/>
          <p:nvPr/>
        </p:nvSpPr>
        <p:spPr>
          <a:xfrm>
            <a:off x="4040657" y="3086100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9892A34-CDC6-5A4F-EE09-3434CF4AE38A}"/>
              </a:ext>
            </a:extLst>
          </p:cNvPr>
          <p:cNvSpPr/>
          <p:nvPr/>
        </p:nvSpPr>
        <p:spPr>
          <a:xfrm>
            <a:off x="4758895" y="2936748"/>
            <a:ext cx="384048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1DEA122-8940-811A-8EEB-2B06D013CAF8}"/>
              </a:ext>
            </a:extLst>
          </p:cNvPr>
          <p:cNvSpPr/>
          <p:nvPr/>
        </p:nvSpPr>
        <p:spPr>
          <a:xfrm>
            <a:off x="4911295" y="3089148"/>
            <a:ext cx="384048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4F8DC48-CE18-6793-7472-3F7D61E91AF1}"/>
              </a:ext>
            </a:extLst>
          </p:cNvPr>
          <p:cNvSpPr/>
          <p:nvPr/>
        </p:nvSpPr>
        <p:spPr>
          <a:xfrm>
            <a:off x="5063695" y="3241548"/>
            <a:ext cx="384048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7ABAC7C-7005-0D14-E02C-D5AC8B2A4C32}"/>
              </a:ext>
            </a:extLst>
          </p:cNvPr>
          <p:cNvSpPr/>
          <p:nvPr/>
        </p:nvSpPr>
        <p:spPr>
          <a:xfrm>
            <a:off x="2833878" y="7655698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0015A6E-2A65-E838-023D-93FD4075EB02}"/>
              </a:ext>
            </a:extLst>
          </p:cNvPr>
          <p:cNvSpPr/>
          <p:nvPr/>
        </p:nvSpPr>
        <p:spPr>
          <a:xfrm>
            <a:off x="2986278" y="7808098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5780CAF-1666-71F9-19FE-4E48AD463B40}"/>
              </a:ext>
            </a:extLst>
          </p:cNvPr>
          <p:cNvSpPr/>
          <p:nvPr/>
        </p:nvSpPr>
        <p:spPr>
          <a:xfrm>
            <a:off x="4001708" y="7180236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82AEAD2-8A6A-D695-CAF8-75E3362C6D3F}"/>
              </a:ext>
            </a:extLst>
          </p:cNvPr>
          <p:cNvSpPr/>
          <p:nvPr/>
        </p:nvSpPr>
        <p:spPr>
          <a:xfrm>
            <a:off x="4006672" y="7978688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A90DAE-DFBD-F1C4-5C19-C21DE3B8D8D5}"/>
              </a:ext>
            </a:extLst>
          </p:cNvPr>
          <p:cNvSpPr/>
          <p:nvPr/>
        </p:nvSpPr>
        <p:spPr>
          <a:xfrm>
            <a:off x="4159072" y="8131088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F7344F-5402-0D58-B390-BAC5D16B7F97}"/>
              </a:ext>
            </a:extLst>
          </p:cNvPr>
          <p:cNvSpPr/>
          <p:nvPr/>
        </p:nvSpPr>
        <p:spPr>
          <a:xfrm>
            <a:off x="4311472" y="8283488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00F0EDB-6A53-62CB-6191-29C94BBB6592}"/>
              </a:ext>
            </a:extLst>
          </p:cNvPr>
          <p:cNvSpPr/>
          <p:nvPr/>
        </p:nvSpPr>
        <p:spPr>
          <a:xfrm>
            <a:off x="4953000" y="7502652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AA8026E-7E4E-67E4-CD12-D9455E4E7E27}"/>
              </a:ext>
            </a:extLst>
          </p:cNvPr>
          <p:cNvSpPr/>
          <p:nvPr/>
        </p:nvSpPr>
        <p:spPr>
          <a:xfrm>
            <a:off x="5105400" y="7655052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9CC472C-3ED1-286C-6B38-DE29BFE03EFF}"/>
              </a:ext>
            </a:extLst>
          </p:cNvPr>
          <p:cNvSpPr/>
          <p:nvPr/>
        </p:nvSpPr>
        <p:spPr>
          <a:xfrm>
            <a:off x="5257800" y="7807452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5858DAF-3DD6-08D4-4CF2-A2B25E1AC61B}"/>
              </a:ext>
            </a:extLst>
          </p:cNvPr>
          <p:cNvSpPr/>
          <p:nvPr/>
        </p:nvSpPr>
        <p:spPr>
          <a:xfrm>
            <a:off x="5410200" y="7959852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AC86B27-C87D-F6E4-F233-469688425869}"/>
              </a:ext>
            </a:extLst>
          </p:cNvPr>
          <p:cNvCxnSpPr>
            <a:cxnSpLocks/>
            <a:stCxn id="73" idx="7"/>
            <a:endCxn id="74" idx="2"/>
          </p:cNvCxnSpPr>
          <p:nvPr/>
        </p:nvCxnSpPr>
        <p:spPr>
          <a:xfrm flipV="1">
            <a:off x="3314083" y="7372260"/>
            <a:ext cx="687625" cy="49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79071DF-AF4F-8D8F-B98D-0A1671D2AC48}"/>
              </a:ext>
            </a:extLst>
          </p:cNvPr>
          <p:cNvCxnSpPr>
            <a:cxnSpLocks/>
            <a:stCxn id="73" idx="6"/>
            <a:endCxn id="75" idx="3"/>
          </p:cNvCxnSpPr>
          <p:nvPr/>
        </p:nvCxnSpPr>
        <p:spPr>
          <a:xfrm>
            <a:off x="3370326" y="8000122"/>
            <a:ext cx="692589" cy="30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364C2C9-AE3C-C4D8-07FC-EB87A8DF5BB0}"/>
              </a:ext>
            </a:extLst>
          </p:cNvPr>
          <p:cNvCxnSpPr>
            <a:cxnSpLocks/>
            <a:stCxn id="74" idx="6"/>
            <a:endCxn id="78" idx="1"/>
          </p:cNvCxnSpPr>
          <p:nvPr/>
        </p:nvCxnSpPr>
        <p:spPr>
          <a:xfrm>
            <a:off x="4385756" y="7372260"/>
            <a:ext cx="623487" cy="18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463466C-C75D-3DA8-C4E2-ADD192714628}"/>
              </a:ext>
            </a:extLst>
          </p:cNvPr>
          <p:cNvCxnSpPr>
            <a:cxnSpLocks/>
            <a:stCxn id="77" idx="0"/>
            <a:endCxn id="79" idx="3"/>
          </p:cNvCxnSpPr>
          <p:nvPr/>
        </p:nvCxnSpPr>
        <p:spPr>
          <a:xfrm flipV="1">
            <a:off x="4503496" y="7982857"/>
            <a:ext cx="658147" cy="30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899FACA-CC7A-66B2-54B3-F33676D4D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865" y="1224483"/>
            <a:ext cx="4114790" cy="4567676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FF66FCFA-2F70-9A9A-7479-2035651B4E4D}"/>
              </a:ext>
            </a:extLst>
          </p:cNvPr>
          <p:cNvSpPr txBox="1"/>
          <p:nvPr/>
        </p:nvSpPr>
        <p:spPr>
          <a:xfrm>
            <a:off x="5512297" y="4901952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request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88099B4-9D9A-3968-080D-6A784B2E26DF}"/>
              </a:ext>
            </a:extLst>
          </p:cNvPr>
          <p:cNvSpPr txBox="1"/>
          <p:nvPr/>
        </p:nvSpPr>
        <p:spPr>
          <a:xfrm>
            <a:off x="6577311" y="7525572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request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574FF17-9807-E3D3-4870-B73D153F197D}"/>
              </a:ext>
            </a:extLst>
          </p:cNvPr>
          <p:cNvSpPr/>
          <p:nvPr/>
        </p:nvSpPr>
        <p:spPr>
          <a:xfrm>
            <a:off x="2974924" y="7807452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BA9C360-B295-B50E-00A5-EF0C519DF63C}"/>
              </a:ext>
            </a:extLst>
          </p:cNvPr>
          <p:cNvSpPr/>
          <p:nvPr/>
        </p:nvSpPr>
        <p:spPr>
          <a:xfrm>
            <a:off x="4311472" y="8296188"/>
            <a:ext cx="384048" cy="384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27" name="AutoShape 9">
            <a:extLst>
              <a:ext uri="{FF2B5EF4-FFF2-40B4-BE49-F238E27FC236}">
                <a16:creationId xmlns:a16="http://schemas.microsoft.com/office/drawing/2014/main" id="{396BA054-4A1F-6C00-4B2D-D4AA65D90762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8" name="AutoShape 9">
            <a:extLst>
              <a:ext uri="{FF2B5EF4-FFF2-40B4-BE49-F238E27FC236}">
                <a16:creationId xmlns:a16="http://schemas.microsoft.com/office/drawing/2014/main" id="{4B2347DA-6521-FCE7-E90A-A6788966BD05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9" name="AutoShape 9">
            <a:extLst>
              <a:ext uri="{FF2B5EF4-FFF2-40B4-BE49-F238E27FC236}">
                <a16:creationId xmlns:a16="http://schemas.microsoft.com/office/drawing/2014/main" id="{2594DE7A-E812-C2F1-6285-EE6193607A5A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0" name="Freeform 5">
            <a:extLst>
              <a:ext uri="{FF2B5EF4-FFF2-40B4-BE49-F238E27FC236}">
                <a16:creationId xmlns:a16="http://schemas.microsoft.com/office/drawing/2014/main" id="{023743DE-60AC-DD87-1943-A4C7C7EC6DC0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CE7051-67AC-2649-F0E1-F04EB1115FBC}"/>
              </a:ext>
            </a:extLst>
          </p:cNvPr>
          <p:cNvSpPr txBox="1"/>
          <p:nvPr/>
        </p:nvSpPr>
        <p:spPr>
          <a:xfrm rot="20290953">
            <a:off x="11684918" y="4226868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24D7EC-AED9-9B5C-5C04-347D3BFF2B68}"/>
              </a:ext>
            </a:extLst>
          </p:cNvPr>
          <p:cNvSpPr txBox="1"/>
          <p:nvPr/>
        </p:nvSpPr>
        <p:spPr>
          <a:xfrm rot="730505">
            <a:off x="11962754" y="5395362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8E9BDA-707D-5457-7FD0-EF4F2D3A3E54}"/>
              </a:ext>
            </a:extLst>
          </p:cNvPr>
          <p:cNvSpPr txBox="1"/>
          <p:nvPr/>
        </p:nvSpPr>
        <p:spPr>
          <a:xfrm>
            <a:off x="3179031" y="115931"/>
            <a:ext cx="31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Introduction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F3281A-6208-5F79-A509-7A8E3E98B9E5}"/>
              </a:ext>
            </a:extLst>
          </p:cNvPr>
          <p:cNvSpPr txBox="1"/>
          <p:nvPr/>
        </p:nvSpPr>
        <p:spPr>
          <a:xfrm>
            <a:off x="861659" y="625515"/>
            <a:ext cx="815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cs typeface="B Nazanin" pitchFamily="2" charset="-78"/>
              </a:rPr>
              <a:t>Resource Management In Microservices Arch.</a:t>
            </a:r>
            <a:endParaRPr kumimoji="0" lang="fa-I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B Nazanin" pitchFamily="2" charset="-78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F92CA33-DDC5-0604-137D-2DA8912972F6}"/>
              </a:ext>
            </a:extLst>
          </p:cNvPr>
          <p:cNvCxnSpPr>
            <a:cxnSpLocks/>
          </p:cNvCxnSpPr>
          <p:nvPr/>
        </p:nvCxnSpPr>
        <p:spPr>
          <a:xfrm>
            <a:off x="1236137" y="1210290"/>
            <a:ext cx="777866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ooter Placeholder 2">
            <a:extLst>
              <a:ext uri="{FF2B5EF4-FFF2-40B4-BE49-F238E27FC236}">
                <a16:creationId xmlns:a16="http://schemas.microsoft.com/office/drawing/2014/main" id="{6A4BB735-D8AB-805A-A8D6-B5921D6B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71" name="Slide Number Placeholder 3">
            <a:extLst>
              <a:ext uri="{FF2B5EF4-FFF2-40B4-BE49-F238E27FC236}">
                <a16:creationId xmlns:a16="http://schemas.microsoft.com/office/drawing/2014/main" id="{672BFD96-DD70-F11F-1BF5-ACA1C83C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3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83" name="Date Placeholder 5">
            <a:extLst>
              <a:ext uri="{FF2B5EF4-FFF2-40B4-BE49-F238E27FC236}">
                <a16:creationId xmlns:a16="http://schemas.microsoft.com/office/drawing/2014/main" id="{681E1021-558D-D217-ADB0-83C9F268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71314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45679E-6 L 0.62942 -0.407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67" y="-2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6 0.00618 L 0.61007 -0.1592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47" y="-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0" grpId="0"/>
      <p:bldP spid="51" grpId="0"/>
      <p:bldP spid="53" grpId="0"/>
      <p:bldP spid="54" grpId="0" animBg="1"/>
      <p:bldP spid="103" grpId="0"/>
      <p:bldP spid="104" grpId="0"/>
      <p:bldP spid="105" grpId="0" animBg="1"/>
      <p:bldP spid="107" grpId="0" animBg="1"/>
      <p:bldP spid="59" grpId="1"/>
      <p:bldP spid="6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704D05-45A7-040B-1987-EEB8B2F03162}"/>
              </a:ext>
            </a:extLst>
          </p:cNvPr>
          <p:cNvSpPr txBox="1"/>
          <p:nvPr/>
        </p:nvSpPr>
        <p:spPr>
          <a:xfrm>
            <a:off x="2013518" y="192291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References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89E042-9AF6-7448-622D-A935CCBE25D2}"/>
              </a:ext>
            </a:extLst>
          </p:cNvPr>
          <p:cNvCxnSpPr>
            <a:cxnSpLocks/>
          </p:cNvCxnSpPr>
          <p:nvPr/>
        </p:nvCxnSpPr>
        <p:spPr>
          <a:xfrm>
            <a:off x="1179469" y="855260"/>
            <a:ext cx="4800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1A485C0-B7B0-D8E2-6DDA-DD85455BB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25945F4-ACBF-11A4-02EF-995068CE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0ADA5682-91E3-DF2F-2B9F-9E61ED70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محمد علی میرزایی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C9EDCE1E-87DF-AAE0-0CEF-80751297D15A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3F59BF42-3E50-F1B7-20E9-6C811353CA48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BD8B6C52-62DD-ED23-4D0C-059C12548D2A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C747B0CE-DC8D-1B25-BFAC-7215B605B64B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49176-E837-EB66-D532-91759C77F878}"/>
              </a:ext>
            </a:extLst>
          </p:cNvPr>
          <p:cNvSpPr txBox="1"/>
          <p:nvPr/>
        </p:nvSpPr>
        <p:spPr>
          <a:xfrm>
            <a:off x="2013518" y="2076602"/>
            <a:ext cx="150494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Zhang, </a:t>
            </a:r>
            <a:r>
              <a:rPr lang="fa-IR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e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 al. "Sinan: ML-based and QoS-aware resource management for cloud microservices." In Proceedings of the 26th ACM International Conference on Architectural Support for Programming Languages and Operating Systems, pp. 167-181. 2021.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Gan, </a:t>
            </a:r>
            <a:r>
              <a:rPr lang="fa-IR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e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 al. "Seer: Leveraging big data to navigate the complexity of performance debugging in cloud microservices." In Proceedings of the twenty-fourth international conference on architectural support for programming languages and operating systems, pp. 19-33. 2019.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Hossen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fa-IR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e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 al. "A Lightweight Workload-Aware Microservices Autoscaling with QoS Assurance." </a:t>
            </a:r>
            <a:r>
              <a:rPr lang="en-US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arXiv:2202.00057 (2022).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Baarzi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fa-IR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e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 al. "</a:t>
            </a:r>
            <a:r>
              <a:rPr lang="en-US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Showar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: Right-sizing and efficient scheduling of microservices." In Proceedings of the ACM Symposium on Cloud Computing, pp. 427-441. 2021.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Gan, </a:t>
            </a:r>
            <a:r>
              <a:rPr lang="fa-IR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e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 al. "An open-source benchmark suite for microservices and their hardware-software implications for cloud &amp; edge systems." In Proceedings of the Twenty-Fourth International Conference on Architectural Support for Programming Languages and Operating Systems, pp. 3-18. 2019.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Pusztai</a:t>
            </a:r>
            <a:r>
              <a:rPr lang="en-US" sz="2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fa-IR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e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 al</a:t>
            </a:r>
            <a:r>
              <a:rPr lang="en-US" sz="2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"Polaris scheduler: SLO-and topology-aware microservices scheduling at the edge." In </a:t>
            </a:r>
            <a:r>
              <a:rPr lang="en-US" sz="2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 IEEE/ACM 15th International Conference on Utility and Cloud Computing (UCC)</a:t>
            </a:r>
            <a:r>
              <a:rPr lang="en-US" sz="2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61-70. IEEE, 2022.</a:t>
            </a:r>
            <a:endParaRPr lang="en-US" sz="2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FFFFFF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430956" y="3619500"/>
            <a:ext cx="6863613" cy="116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>
                <a:solidFill>
                  <a:srgbClr val="FFFFFF"/>
                </a:solidFill>
              </a:rPr>
              <a:t>Thanks</a:t>
            </a:r>
          </a:p>
        </p:txBody>
      </p:sp>
      <p:sp>
        <p:nvSpPr>
          <p:cNvPr id="8" name="AutoShape 8"/>
          <p:cNvSpPr/>
          <p:nvPr/>
        </p:nvSpPr>
        <p:spPr>
          <a:xfrm rot="-5400000">
            <a:off x="6281738" y="5138738"/>
            <a:ext cx="10287000" cy="0"/>
          </a:xfrm>
          <a:prstGeom prst="line">
            <a:avLst/>
          </a:prstGeom>
          <a:ln w="9525" cap="flat">
            <a:solidFill>
              <a:srgbClr val="FFFFFF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741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789140-3445-0697-2496-A92807635D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3C9768-8093-7323-B85A-3A4A4FD2CB2B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روش پیشنهادی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A5432F-45AB-F309-5690-AED7C42AFB47}"/>
              </a:ext>
            </a:extLst>
          </p:cNvPr>
          <p:cNvSpPr txBox="1"/>
          <p:nvPr/>
        </p:nvSpPr>
        <p:spPr>
          <a:xfrm>
            <a:off x="13015546" y="734746"/>
            <a:ext cx="4290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الگوریتم</a:t>
            </a: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</a:t>
            </a:r>
            <a:r>
              <a:rPr kumimoji="0" lang="fa-I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اولویت‌بندی</a:t>
            </a: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(ادامه)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20C529-DCAD-812C-044D-9CD907E7717C}"/>
              </a:ext>
            </a:extLst>
          </p:cNvPr>
          <p:cNvCxnSpPr>
            <a:cxnSpLocks/>
          </p:cNvCxnSpPr>
          <p:nvPr/>
        </p:nvCxnSpPr>
        <p:spPr>
          <a:xfrm>
            <a:off x="13411200" y="1257300"/>
            <a:ext cx="42139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384C87-5BAE-6D48-17B5-248CFE4C41FB}"/>
              </a:ext>
            </a:extLst>
          </p:cNvPr>
          <p:cNvSpPr txBox="1"/>
          <p:nvPr/>
        </p:nvSpPr>
        <p:spPr>
          <a:xfrm>
            <a:off x="2362202" y="1445416"/>
            <a:ext cx="1517336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ایده اصلی: </a:t>
            </a:r>
          </a:p>
          <a:p>
            <a:pPr marL="457200" lvl="0" indent="-457200" algn="r" rtl="1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برای مشخص کردن اینکه وزن  (اولویت) مناسب برای </a:t>
            </a:r>
            <a:r>
              <a:rPr lang="fa-IR" sz="2400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همسایگی 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شدن دو خدمت مرتبط با هم چقدر باشد از یک رویکرد مسیر-محور استفاده شده است.</a:t>
            </a:r>
          </a:p>
          <a:p>
            <a:pPr marL="457200" marR="0" lvl="0" indent="-4572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یک مسیر از خدمت نقطه ورود شروع شده و به یک گره برگ ختم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می‌شود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. </a:t>
            </a:r>
          </a:p>
          <a:p>
            <a:pPr marL="457200" lvl="0" indent="-457200" algn="r" rtl="1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0" lang="fa-I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اولویت دو خدمت برای </a:t>
            </a:r>
            <a:r>
              <a:rPr lang="fa-IR" sz="2400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همسایگی </a:t>
            </a:r>
            <a:r>
              <a:rPr kumimoji="0" lang="fa-I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شدن برابر با بالاترین اولویت </a:t>
            </a:r>
            <a:r>
              <a:rPr kumimoji="0" lang="fa-IR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مسیر‌هایی</a:t>
            </a:r>
            <a:r>
              <a:rPr kumimoji="0" lang="fa-I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است که در آن قرار دارند. </a:t>
            </a:r>
          </a:p>
          <a:p>
            <a:pPr marL="457200" marR="0" lvl="0" indent="-4572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مسئله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اولویت‌بندی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دوتایی‌هایی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از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ریزخدمات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به مسئله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اولویت‌بندی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مسیرها تبدیل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می‌شود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. 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0BD0F22-0475-8C58-F81C-7B8AD896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E4361A45-C3CC-2348-E649-EA131827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41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4B90C5AE-90E4-8F72-6A4E-F5A18823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1F104BB2-8B95-096C-17DE-17FB525A8BB2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9">
            <a:extLst>
              <a:ext uri="{FF2B5EF4-FFF2-40B4-BE49-F238E27FC236}">
                <a16:creationId xmlns:a16="http://schemas.microsoft.com/office/drawing/2014/main" id="{F77E2E76-AC38-2633-6D0F-CED3802D4578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FD8EA94F-CC4D-0647-9974-3CAD4BBB8749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5463DB0A-2460-8D40-F242-4E570E819855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</p:spTree>
    <p:extLst>
      <p:ext uri="{BB962C8B-B14F-4D97-AF65-F5344CB8AC3E}">
        <p14:creationId xmlns:p14="http://schemas.microsoft.com/office/powerpoint/2010/main" val="26184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4762"/>
            <a:ext cx="184404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481" b="-1629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52800" y="3147714"/>
            <a:ext cx="922020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cs typeface="B Nazanin" pitchFamily="2" charset="-78"/>
              </a:rPr>
              <a:t>2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cs typeface="B Nazanin" pitchFamily="2" charset="-78"/>
              </a:rPr>
              <a:t>Related Work</a:t>
            </a:r>
          </a:p>
        </p:txBody>
      </p:sp>
      <p:sp>
        <p:nvSpPr>
          <p:cNvPr id="7" name="AutoShape 7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FFFFFF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16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17AA47-96F2-9128-F69D-37744362CBA0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b="1" dirty="0">
                <a:solidFill>
                  <a:srgbClr val="222222"/>
                </a:solidFill>
                <a:latin typeface="B Nazanin" pitchFamily="2" charset="-78"/>
                <a:cs typeface="B Nazanin" pitchFamily="2" charset="-78"/>
              </a:rPr>
              <a:t>کارهای پیشین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DA86F-3726-5F34-86D2-54D5ED49BB5C}"/>
              </a:ext>
            </a:extLst>
          </p:cNvPr>
          <p:cNvSpPr txBox="1"/>
          <p:nvPr/>
        </p:nvSpPr>
        <p:spPr>
          <a:xfrm>
            <a:off x="14492639" y="71741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دسته‌بندی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B3C1FE-B452-77B6-57A6-2D46C8126545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516147-09AF-DAD4-71C8-D63F82EE92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24" name="AutoShape 9">
            <a:extLst>
              <a:ext uri="{FF2B5EF4-FFF2-40B4-BE49-F238E27FC236}">
                <a16:creationId xmlns:a16="http://schemas.microsoft.com/office/drawing/2014/main" id="{F477E9A4-F9DC-E834-6E88-8976BA87A07B}"/>
              </a:ext>
            </a:extLst>
          </p:cNvPr>
          <p:cNvSpPr/>
          <p:nvPr/>
        </p:nvSpPr>
        <p:spPr>
          <a:xfrm rot="16200000">
            <a:off x="3953909" y="9905791"/>
            <a:ext cx="762414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1AF538-0AD7-16C4-7526-2A188B5EF92C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3467100"/>
          <a:ext cx="761992" cy="3017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992">
                  <a:extLst>
                    <a:ext uri="{9D8B030D-6E8A-4147-A177-3AD203B41FA5}">
                      <a16:colId xmlns:a16="http://schemas.microsoft.com/office/drawing/2014/main" val="1795673363"/>
                    </a:ext>
                  </a:extLst>
                </a:gridCol>
              </a:tblGrid>
              <a:tr h="3017516">
                <a:tc>
                  <a:txBody>
                    <a:bodyPr/>
                    <a:lstStyle/>
                    <a:p>
                      <a:endParaRPr lang="en-US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1323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186418-D460-1BC3-9126-D64EEC4D8D9A}"/>
              </a:ext>
            </a:extLst>
          </p:cNvPr>
          <p:cNvSpPr txBox="1"/>
          <p:nvPr/>
        </p:nvSpPr>
        <p:spPr>
          <a:xfrm rot="16200000">
            <a:off x="4185758" y="4714248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 err="1">
                <a:latin typeface="B Nazanin" pitchFamily="2" charset="-78"/>
                <a:cs typeface="B Nazanin" pitchFamily="2" charset="-78"/>
              </a:rPr>
              <a:t>دسته‌بندی</a:t>
            </a:r>
            <a:endParaRPr lang="en-US" sz="2800" b="1" dirty="0">
              <a:latin typeface="B Nazanin" pitchFamily="2" charset="-78"/>
              <a:cs typeface="B Nazanin" pitchFamily="2" charset="-78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7BDA63A-F7EE-FE2B-362C-3E651C109CF3}"/>
              </a:ext>
            </a:extLst>
          </p:cNvPr>
          <p:cNvGraphicFramePr>
            <a:graphicFrameLocks noGrp="1"/>
          </p:cNvGraphicFramePr>
          <p:nvPr/>
        </p:nvGraphicFramePr>
        <p:xfrm>
          <a:off x="6094464" y="3468997"/>
          <a:ext cx="796440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4824">
                  <a:extLst>
                    <a:ext uri="{9D8B030D-6E8A-4147-A177-3AD203B41FA5}">
                      <a16:colId xmlns:a16="http://schemas.microsoft.com/office/drawing/2014/main" val="3417827777"/>
                    </a:ext>
                  </a:extLst>
                </a:gridCol>
                <a:gridCol w="4419584">
                  <a:extLst>
                    <a:ext uri="{9D8B030D-6E8A-4147-A177-3AD203B41FA5}">
                      <a16:colId xmlns:a16="http://schemas.microsoft.com/office/drawing/2014/main" val="243265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Zhang</a:t>
                      </a:r>
                      <a:r>
                        <a:rPr lang="en-US" sz="27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et al. 2021</a:t>
                      </a:r>
                      <a:endParaRPr lang="fa-IR" sz="27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04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Gan, et al. 2019</a:t>
                      </a:r>
                      <a:endParaRPr lang="fa-IR" sz="27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5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Baarzi</a:t>
                      </a: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et al 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41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POLARIS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Pusztai</a:t>
                      </a: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et al 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269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USPA 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Centofanti</a:t>
                      </a:r>
                      <a:r>
                        <a:rPr lang="en-US" sz="2700" b="0" i="0" u="none" strike="noStrike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et al 2024</a:t>
                      </a:r>
                      <a:endParaRPr lang="en-US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75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Hossen</a:t>
                      </a: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et al 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183361"/>
                  </a:ext>
                </a:extLst>
              </a:tr>
            </a:tbl>
          </a:graphicData>
        </a:graphic>
      </p:graphicFrame>
      <p:graphicFrame>
        <p:nvGraphicFramePr>
          <p:cNvPr id="26" name="Table 5">
            <a:extLst>
              <a:ext uri="{FF2B5EF4-FFF2-40B4-BE49-F238E27FC236}">
                <a16:creationId xmlns:a16="http://schemas.microsoft.com/office/drawing/2014/main" id="{68F83E0D-1B63-C976-63F3-9489E195B080}"/>
              </a:ext>
            </a:extLst>
          </p:cNvPr>
          <p:cNvGraphicFramePr>
            <a:graphicFrameLocks noGrp="1"/>
          </p:cNvGraphicFramePr>
          <p:nvPr/>
        </p:nvGraphicFramePr>
        <p:xfrm>
          <a:off x="5335512" y="3467101"/>
          <a:ext cx="761992" cy="101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992">
                  <a:extLst>
                    <a:ext uri="{9D8B030D-6E8A-4147-A177-3AD203B41FA5}">
                      <a16:colId xmlns:a16="http://schemas.microsoft.com/office/drawing/2014/main" val="1795673363"/>
                    </a:ext>
                  </a:extLst>
                </a:gridCol>
              </a:tblGrid>
              <a:tr h="1012090">
                <a:tc>
                  <a:txBody>
                    <a:bodyPr/>
                    <a:lstStyle/>
                    <a:p>
                      <a:endParaRPr lang="en-US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132396"/>
                  </a:ext>
                </a:extLst>
              </a:tr>
            </a:tbl>
          </a:graphicData>
        </a:graphic>
      </p:graphicFrame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832CD3F9-95E1-37AC-2F2A-FF36B78E31D2}"/>
              </a:ext>
            </a:extLst>
          </p:cNvPr>
          <p:cNvGraphicFramePr>
            <a:graphicFrameLocks noGrp="1"/>
          </p:cNvGraphicFramePr>
          <p:nvPr/>
        </p:nvGraphicFramePr>
        <p:xfrm>
          <a:off x="5335512" y="4488455"/>
          <a:ext cx="761992" cy="1998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992">
                  <a:extLst>
                    <a:ext uri="{9D8B030D-6E8A-4147-A177-3AD203B41FA5}">
                      <a16:colId xmlns:a16="http://schemas.microsoft.com/office/drawing/2014/main" val="1795673363"/>
                    </a:ext>
                  </a:extLst>
                </a:gridCol>
              </a:tblGrid>
              <a:tr h="1998059">
                <a:tc>
                  <a:txBody>
                    <a:bodyPr/>
                    <a:lstStyle/>
                    <a:p>
                      <a:endParaRPr lang="en-US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13239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C855FF-DFDA-79D4-97EB-FBA86404AACA}"/>
              </a:ext>
            </a:extLst>
          </p:cNvPr>
          <p:cNvSpPr txBox="1"/>
          <p:nvPr/>
        </p:nvSpPr>
        <p:spPr>
          <a:xfrm rot="16200000">
            <a:off x="5374944" y="3679157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 Nazanin" pitchFamily="2" charset="-78"/>
                <a:cs typeface="B Nazanin" pitchFamily="2" charset="-78"/>
              </a:rPr>
              <a:t>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601F2-1331-C12B-619F-90A28EA6D4AF}"/>
              </a:ext>
            </a:extLst>
          </p:cNvPr>
          <p:cNvSpPr txBox="1"/>
          <p:nvPr/>
        </p:nvSpPr>
        <p:spPr>
          <a:xfrm rot="16200000">
            <a:off x="5368854" y="5221242"/>
            <a:ext cx="698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 Nazanin" pitchFamily="2" charset="-78"/>
                <a:cs typeface="B Nazanin" pitchFamily="2" charset="-78"/>
              </a:rPr>
              <a:t>LW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CFD03C42-8D91-FD5B-0871-0A0E6216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6A260027-A8BF-435D-07AF-35A874B6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43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2" name="Date Placeholder 5">
            <a:extLst>
              <a:ext uri="{FF2B5EF4-FFF2-40B4-BE49-F238E27FC236}">
                <a16:creationId xmlns:a16="http://schemas.microsoft.com/office/drawing/2014/main" id="{5B66304E-C084-89E6-AA8A-F2352992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6E3DD1F1-5346-5C63-8C73-CB10001BB929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4FB8E256-8EF4-93D2-D534-116CB5775B84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7BC3D33D-876E-EB6B-7B4C-B4421EA6D152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289F4D5F-0A48-4377-F1C8-45CB0748B65A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1F2F6-631E-27D1-3F76-FE96EBD4A044}"/>
              </a:ext>
            </a:extLst>
          </p:cNvPr>
          <p:cNvSpPr txBox="1"/>
          <p:nvPr/>
        </p:nvSpPr>
        <p:spPr>
          <a:xfrm>
            <a:off x="9693153" y="1453418"/>
            <a:ext cx="455624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 defTabSz="914400" rtl="1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cs typeface="B Nazanin" pitchFamily="2" charset="-78"/>
              </a:rPr>
              <a:t>ML</a:t>
            </a:r>
            <a:r>
              <a:rPr lang="fa-IR" sz="3200" dirty="0">
                <a:latin typeface="B Nazanin" pitchFamily="2" charset="-78"/>
                <a:cs typeface="B Nazanin" pitchFamily="2" charset="-78"/>
              </a:rPr>
              <a:t> :</a:t>
            </a:r>
            <a:r>
              <a:rPr lang="fa-IR" sz="3200" dirty="0" err="1">
                <a:latin typeface="B Nazanin" pitchFamily="2" charset="-78"/>
                <a:cs typeface="B Nazanin" pitchFamily="2" charset="-78"/>
              </a:rPr>
              <a:t>مبنتی</a:t>
            </a:r>
            <a:r>
              <a:rPr lang="fa-IR" sz="3200" dirty="0">
                <a:latin typeface="B Nazanin" pitchFamily="2" charset="-78"/>
                <a:cs typeface="B Nazanin" pitchFamily="2" charset="-78"/>
              </a:rPr>
              <a:t> بر یادگیری ماشین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cs typeface="B Nazanin" pitchFamily="2" charset="-78"/>
              </a:rPr>
              <a:t>LW</a:t>
            </a:r>
            <a:r>
              <a:rPr lang="fa-IR" sz="3200" dirty="0">
                <a:latin typeface="B Nazanin" pitchFamily="2" charset="-78"/>
                <a:cs typeface="B Nazanin" pitchFamily="2" charset="-78"/>
              </a:rPr>
              <a:t> : سبک وزن</a:t>
            </a:r>
            <a:endParaRPr lang="en-US" sz="3200" b="1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275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17AA47-96F2-9128-F69D-37744362CBA0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کارهای پیشین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DA86F-3726-5F34-86D2-54D5ED49BB5C}"/>
              </a:ext>
            </a:extLst>
          </p:cNvPr>
          <p:cNvSpPr txBox="1"/>
          <p:nvPr/>
        </p:nvSpPr>
        <p:spPr>
          <a:xfrm>
            <a:off x="14492639" y="71741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SINAN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B3C1FE-B452-77B6-57A6-2D46C8126545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516147-09AF-DAD4-71C8-D63F82EE92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96464C-3C0C-A7BB-2569-585AA90783E2}"/>
              </a:ext>
            </a:extLst>
          </p:cNvPr>
          <p:cNvSpPr txBox="1"/>
          <p:nvPr/>
        </p:nvSpPr>
        <p:spPr>
          <a:xfrm>
            <a:off x="11963400" y="2168721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بر پایه یادگیری ماشین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F4A712-8FED-25CD-16DA-2A5B4E8EB641}"/>
              </a:ext>
            </a:extLst>
          </p:cNvPr>
          <p:cNvSpPr txBox="1"/>
          <p:nvPr/>
        </p:nvSpPr>
        <p:spPr>
          <a:xfrm>
            <a:off x="8748334" y="3427703"/>
            <a:ext cx="5003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ایده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استفاده از یادگیری ماشین</a:t>
            </a:r>
          </a:p>
          <a:p>
            <a:pPr marL="1257300" marR="0" lvl="2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مدل درخت تقویت شده</a:t>
            </a:r>
          </a:p>
          <a:p>
            <a:pPr marL="1257300" marR="0" lvl="2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مدل شبکه عصبی</a:t>
            </a:r>
          </a:p>
          <a:p>
            <a:pPr marL="1257300" marR="0" lvl="2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ترکیب دو مدل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CB1676-DF53-405E-4F3D-55E98B6C532C}"/>
              </a:ext>
            </a:extLst>
          </p:cNvPr>
          <p:cNvSpPr txBox="1"/>
          <p:nvPr/>
        </p:nvSpPr>
        <p:spPr>
          <a:xfrm>
            <a:off x="1426875" y="8315186"/>
            <a:ext cx="12324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Zhang, et al. "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Sinan: ML-based and QoS-aware resource management for cloud microservices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." In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Proceedings of the 26th ACM international conference on architectural support for programming languages and operating systems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2021.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540C3218-B951-A056-BBF2-92FF5F03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40512B9B-A57A-DA81-A609-E18DDF31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44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8" name="Date Placeholder 5">
            <a:extLst>
              <a:ext uri="{FF2B5EF4-FFF2-40B4-BE49-F238E27FC236}">
                <a16:creationId xmlns:a16="http://schemas.microsoft.com/office/drawing/2014/main" id="{5CFEA007-8377-D51B-C83B-79C98CB33D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A1BB0578-16B7-3891-F363-E0BA4F012151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16D5D27A-3762-79FD-DD01-45BFFE0DA7F3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EDA028B2-EC58-5192-9863-EE2B291F8ADD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17450C34-2395-E470-B7EF-7FA8E08CD94B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0000"/>
            </a:stretch>
          </a:blipFill>
        </p:spPr>
      </p:sp>
    </p:spTree>
    <p:extLst>
      <p:ext uri="{BB962C8B-B14F-4D97-AF65-F5344CB8AC3E}">
        <p14:creationId xmlns:p14="http://schemas.microsoft.com/office/powerpoint/2010/main" val="391741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17AA47-96F2-9128-F69D-37744362CBA0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کارهای پیشین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B3C1FE-B452-77B6-57A6-2D46C8126545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516147-09AF-DAD4-71C8-D63F82EE92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7EF661-5F76-D684-5CF7-44A15AF5C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72" y="2251372"/>
            <a:ext cx="14249400" cy="411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BDD855-40E2-C60E-2BC7-A94F392DA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44" y="6896100"/>
            <a:ext cx="7086600" cy="2565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9CD464-F929-E57E-E886-0DF0A8075DBA}"/>
              </a:ext>
            </a:extLst>
          </p:cNvPr>
          <p:cNvSpPr txBox="1"/>
          <p:nvPr/>
        </p:nvSpPr>
        <p:spPr>
          <a:xfrm>
            <a:off x="14492639" y="71741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SINAN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2EEFD23C-604A-F9A3-F515-A1085228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EA58E812-6E67-499F-CE65-76E6BB6E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45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8" name="Date Placeholder 5">
            <a:extLst>
              <a:ext uri="{FF2B5EF4-FFF2-40B4-BE49-F238E27FC236}">
                <a16:creationId xmlns:a16="http://schemas.microsoft.com/office/drawing/2014/main" id="{A8BB6033-19FF-161C-A590-CF5D72F3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B1253B5B-99AC-7016-56B1-1E6209B77C49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8104E23F-05F6-A8D0-F942-4DD3677ADA17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55FAE004-1A31-D7A4-2856-CF8839FDE9D6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AF553F72-CE4B-9595-DAB6-B0811B65F147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00000"/>
            </a:stretch>
          </a:blipFill>
        </p:spPr>
      </p:sp>
    </p:spTree>
    <p:extLst>
      <p:ext uri="{BB962C8B-B14F-4D97-AF65-F5344CB8AC3E}">
        <p14:creationId xmlns:p14="http://schemas.microsoft.com/office/powerpoint/2010/main" val="164094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rot="16200000">
            <a:off x="-415289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E405A-EC2B-073D-CA4F-A7174514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622776-3CFE-E696-8F77-A5415B8632C1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کارهای پیشین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0E370-AABE-26DF-845F-30E0893C7EEC}"/>
              </a:ext>
            </a:extLst>
          </p:cNvPr>
          <p:cNvSpPr txBox="1"/>
          <p:nvPr/>
        </p:nvSpPr>
        <p:spPr>
          <a:xfrm>
            <a:off x="14492639" y="71741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PEMA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19B027-E22A-6FB3-D06F-A63EC3AFFAEC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66EF03-C25F-7644-FE21-B12FCB16AC13}"/>
              </a:ext>
            </a:extLst>
          </p:cNvPr>
          <p:cNvSpPr txBox="1"/>
          <p:nvPr/>
        </p:nvSpPr>
        <p:spPr>
          <a:xfrm>
            <a:off x="1770262" y="8568233"/>
            <a:ext cx="10429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Hossen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20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Practical efficient microservice autoscaling with QoS assurance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 In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31st International Symposium on High-Performance Parallel and Distributed Computing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</a:t>
            </a:r>
            <a:endParaRPr lang="en-US" sz="1800" b="0" i="0" u="none" strike="noStrike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6975E-F65C-1737-9832-B5D80B773D7A}"/>
              </a:ext>
            </a:extLst>
          </p:cNvPr>
          <p:cNvSpPr txBox="1"/>
          <p:nvPr/>
        </p:nvSpPr>
        <p:spPr>
          <a:xfrm>
            <a:off x="6019813" y="2088171"/>
            <a:ext cx="10429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fa-IR" sz="3200" b="1" dirty="0" err="1">
                <a:latin typeface="B Nazanin" pitchFamily="2" charset="-78"/>
                <a:cs typeface="B Nazanin" pitchFamily="2" charset="-78"/>
              </a:rPr>
              <a:t>اصلی‌ترین</a:t>
            </a:r>
            <a:r>
              <a:rPr lang="fa-IR" sz="3200" b="1" dirty="0">
                <a:latin typeface="B Nazanin" pitchFamily="2" charset="-78"/>
                <a:cs typeface="B Nazanin" pitchFamily="2" charset="-78"/>
              </a:rPr>
              <a:t> مشکل</a:t>
            </a:r>
            <a:endParaRPr lang="en-US" sz="3200" b="1" dirty="0">
              <a:latin typeface="B Nazanin" pitchFamily="2" charset="-78"/>
              <a:cs typeface="B Nazanin" pitchFamily="2" charset="-78"/>
            </a:endParaRPr>
          </a:p>
          <a:p>
            <a:pPr marL="800100" lvl="1" indent="-342900" algn="r" rtl="1">
              <a:buFont typeface="Courier New" panose="02070309020205020404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روابط میان </a:t>
            </a:r>
            <a:r>
              <a:rPr lang="fa-IR" sz="2800" dirty="0" err="1">
                <a:latin typeface="B Nazanin" pitchFamily="2" charset="-78"/>
                <a:cs typeface="B Nazanin" pitchFamily="2" charset="-78"/>
              </a:rPr>
              <a:t>ریزخدمات</a:t>
            </a:r>
            <a:endParaRPr lang="en-US" sz="2800" dirty="0">
              <a:latin typeface="B Nazanin" pitchFamily="2" charset="-78"/>
              <a:cs typeface="B Nazanin" pitchFamily="2" charset="-78"/>
            </a:endParaRPr>
          </a:p>
          <a:p>
            <a:pPr marL="1257300" lvl="2" indent="-342900" algn="r" rtl="1">
              <a:buFont typeface="Courier New" panose="02070309020205020404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معایب استفاده از یادگیری ماشین</a:t>
            </a:r>
          </a:p>
          <a:p>
            <a:pPr marL="1714500" lvl="3" indent="-342900" algn="r" rtl="1">
              <a:buFont typeface="Courier New" panose="02070309020205020404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بعضی از این </a:t>
            </a:r>
            <a:r>
              <a:rPr lang="fa-IR" sz="2800" dirty="0" err="1">
                <a:latin typeface="B Nazanin" pitchFamily="2" charset="-78"/>
                <a:cs typeface="B Nazanin" pitchFamily="2" charset="-78"/>
              </a:rPr>
              <a:t>تکنیک‌ها</a:t>
            </a:r>
            <a:r>
              <a:rPr lang="fa-IR" sz="2800" dirty="0">
                <a:latin typeface="B Nazanin" pitchFamily="2" charset="-78"/>
                <a:cs typeface="B Nazanin" pitchFamily="2" charset="-78"/>
              </a:rPr>
              <a:t> باعث نقض </a:t>
            </a:r>
            <a:r>
              <a:rPr lang="fa-IR" sz="2800" dirty="0" err="1">
                <a:latin typeface="B Nazanin" pitchFamily="2" charset="-78"/>
                <a:cs typeface="B Nazanin" pitchFamily="2" charset="-78"/>
              </a:rPr>
              <a:t>S</a:t>
            </a:r>
            <a:r>
              <a:rPr lang="en-US" sz="2800" dirty="0">
                <a:latin typeface="B Nazanin" pitchFamily="2" charset="-78"/>
                <a:cs typeface="B Nazanin" pitchFamily="2" charset="-78"/>
              </a:rPr>
              <a:t>LO</a:t>
            </a:r>
            <a:r>
              <a:rPr lang="fa-IR" sz="2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fa-IR" sz="2800" dirty="0" err="1">
                <a:latin typeface="B Nazanin" pitchFamily="2" charset="-78"/>
                <a:cs typeface="B Nazanin" pitchFamily="2" charset="-78"/>
              </a:rPr>
              <a:t>می‌شود</a:t>
            </a:r>
            <a:r>
              <a:rPr lang="fa-IR" sz="2800" dirty="0">
                <a:latin typeface="B Nazanin" pitchFamily="2" charset="-78"/>
                <a:cs typeface="B Nazanin" pitchFamily="2" charset="-78"/>
              </a:rPr>
              <a:t>.</a:t>
            </a:r>
          </a:p>
          <a:p>
            <a:pPr marL="1714500" lvl="3" indent="-342900" algn="r" rtl="1">
              <a:buFont typeface="Courier New" panose="02070309020205020404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هر تغییر در ارتباطات نیاز به تمرین مجدد</a:t>
            </a:r>
            <a:endParaRPr lang="en-US" sz="2800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1653B-D745-B7A5-6D71-B467D398BF81}"/>
              </a:ext>
            </a:extLst>
          </p:cNvPr>
          <p:cNvSpPr txBox="1"/>
          <p:nvPr/>
        </p:nvSpPr>
        <p:spPr>
          <a:xfrm>
            <a:off x="10591805" y="4859452"/>
            <a:ext cx="5857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fa-IR" sz="3200" b="1" dirty="0">
                <a:latin typeface="B Nazanin" pitchFamily="2" charset="-78"/>
                <a:cs typeface="B Nazanin" pitchFamily="2" charset="-78"/>
              </a:rPr>
              <a:t>ایده</a:t>
            </a:r>
            <a:endParaRPr lang="en-US" sz="3200" b="1" dirty="0">
              <a:latin typeface="B Nazanin" pitchFamily="2" charset="-78"/>
              <a:cs typeface="B Nazanin" pitchFamily="2" charset="-78"/>
            </a:endParaRPr>
          </a:p>
          <a:p>
            <a:pPr marL="800100" lvl="1" indent="-342900" algn="r" rtl="1">
              <a:buFont typeface="Courier New" panose="02070309020205020404" pitchFamily="49" charset="0"/>
              <a:buChar char="o"/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به همه </a:t>
            </a:r>
            <a:r>
              <a:rPr lang="fa-IR" sz="2400" dirty="0" err="1">
                <a:latin typeface="B Nazanin" pitchFamily="2" charset="-78"/>
                <a:cs typeface="B Nazanin" pitchFamily="2" charset="-78"/>
              </a:rPr>
              <a:t>ریزخدمات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مقدار مشخصی منابع داده</a:t>
            </a:r>
          </a:p>
          <a:p>
            <a:pPr marL="800100" lvl="1" indent="-342900" algn="r" rtl="1">
              <a:buFont typeface="Courier New" panose="02070309020205020404" pitchFamily="49" charset="0"/>
              <a:buChar char="o"/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در طول زمان کاهش داده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DB840666-778B-BAFD-B38F-13D03AE6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EB504BF4-56F5-95EF-0176-427A0055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46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8" name="Date Placeholder 5">
            <a:extLst>
              <a:ext uri="{FF2B5EF4-FFF2-40B4-BE49-F238E27FC236}">
                <a16:creationId xmlns:a16="http://schemas.microsoft.com/office/drawing/2014/main" id="{3CCB9502-8BFE-AAFB-9DC9-2A215B36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837DCB16-ACF6-12FD-AFE3-4E69ACE73629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A1DE7463-0860-7AFB-0B5F-1000712ACA59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B5F9A237-14D5-017B-D413-FE4196440BF9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97031661-E4C1-7D9D-26DA-65F270DA777A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00000"/>
            </a:stretch>
          </a:blipFill>
        </p:spPr>
      </p:sp>
    </p:spTree>
    <p:extLst>
      <p:ext uri="{BB962C8B-B14F-4D97-AF65-F5344CB8AC3E}">
        <p14:creationId xmlns:p14="http://schemas.microsoft.com/office/powerpoint/2010/main" val="96013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0E405A-EC2B-073D-CA4F-A7174514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622776-3CFE-E696-8F77-A5415B8632C1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کارهای پیشین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0E370-AABE-26DF-845F-30E0893C7EEC}"/>
              </a:ext>
            </a:extLst>
          </p:cNvPr>
          <p:cNvSpPr txBox="1"/>
          <p:nvPr/>
        </p:nvSpPr>
        <p:spPr>
          <a:xfrm>
            <a:off x="14492639" y="71741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SHOWAR</a:t>
            </a:r>
            <a:endParaRPr kumimoji="0" lang="fa-I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19B027-E22A-6FB3-D06F-A63EC3AFFAEC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66EF03-C25F-7644-FE21-B12FCB16AC13}"/>
              </a:ext>
            </a:extLst>
          </p:cNvPr>
          <p:cNvSpPr txBox="1"/>
          <p:nvPr/>
        </p:nvSpPr>
        <p:spPr>
          <a:xfrm>
            <a:off x="1577935" y="8953500"/>
            <a:ext cx="121380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/>
              <a:t>Baarzi</a:t>
            </a:r>
            <a:r>
              <a:rPr lang="en-US" dirty="0"/>
              <a:t>, et al. "</a:t>
            </a:r>
            <a:r>
              <a:rPr lang="en-US" sz="2000" b="1" dirty="0" err="1"/>
              <a:t>Showar</a:t>
            </a:r>
            <a:r>
              <a:rPr lang="en-US" sz="2000" b="1" dirty="0"/>
              <a:t>: Right-sizing and efficient scheduling of microservices</a:t>
            </a:r>
            <a:r>
              <a:rPr lang="en-US" dirty="0"/>
              <a:t>." In </a:t>
            </a:r>
            <a:r>
              <a:rPr lang="en-US" i="1" dirty="0"/>
              <a:t>Proceedings of the ACM Symposium on Cloud Computing</a:t>
            </a:r>
            <a:r>
              <a:rPr lang="en-US" dirty="0"/>
              <a:t>,. 2021.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747C7-311D-688C-2876-D9C97BF3F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546" y="6429766"/>
            <a:ext cx="7140742" cy="2024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567B8D-2084-00F8-FB1F-8E5944864F06}"/>
              </a:ext>
            </a:extLst>
          </p:cNvPr>
          <p:cNvSpPr txBox="1"/>
          <p:nvPr/>
        </p:nvSpPr>
        <p:spPr>
          <a:xfrm>
            <a:off x="9878335" y="1841258"/>
            <a:ext cx="65871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fa-IR" sz="3200" b="1" dirty="0" err="1">
                <a:latin typeface="B Nazanin" pitchFamily="2" charset="-78"/>
                <a:cs typeface="B Nazanin" pitchFamily="2" charset="-78"/>
              </a:rPr>
              <a:t>اصلی‌ترین</a:t>
            </a:r>
            <a:r>
              <a:rPr lang="fa-IR" sz="3200" b="1" dirty="0">
                <a:latin typeface="B Nazanin" pitchFamily="2" charset="-78"/>
                <a:cs typeface="B Nazanin" pitchFamily="2" charset="-78"/>
              </a:rPr>
              <a:t> مشکل</a:t>
            </a:r>
            <a:endParaRPr lang="en-US" sz="3200" b="1" dirty="0">
              <a:latin typeface="B Nazanin" pitchFamily="2" charset="-78"/>
              <a:cs typeface="B Nazanin" pitchFamily="2" charset="-78"/>
            </a:endParaRPr>
          </a:p>
          <a:p>
            <a:pPr marL="800100" lvl="1" indent="-342900" algn="r" rtl="1">
              <a:buFont typeface="Courier New" panose="02070309020205020404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ارتباطات میان </a:t>
            </a:r>
            <a:r>
              <a:rPr lang="fa-IR" sz="2800" dirty="0" err="1">
                <a:latin typeface="B Nazanin" pitchFamily="2" charset="-78"/>
                <a:cs typeface="B Nazanin" pitchFamily="2" charset="-78"/>
              </a:rPr>
              <a:t>ریزخدمات</a:t>
            </a:r>
            <a:endParaRPr lang="en-US" sz="2800" dirty="0">
              <a:latin typeface="B Nazanin" pitchFamily="2" charset="-78"/>
              <a:cs typeface="B Nazanin" pitchFamily="2" charset="-78"/>
            </a:endParaRPr>
          </a:p>
          <a:p>
            <a:pPr marL="800100" lvl="1" indent="-342900" algn="r" rtl="1">
              <a:buFont typeface="Courier New" panose="02070309020205020404" pitchFamily="49" charset="0"/>
              <a:buChar char="o"/>
            </a:pPr>
            <a:r>
              <a:rPr lang="fa-IR" sz="2800" dirty="0" err="1">
                <a:latin typeface="B Nazanin" pitchFamily="2" charset="-78"/>
                <a:cs typeface="B Nazanin" pitchFamily="2" charset="-78"/>
              </a:rPr>
              <a:t>چالش‌های</a:t>
            </a:r>
            <a:r>
              <a:rPr lang="fa-IR" sz="2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fa-IR" sz="2800" dirty="0" err="1">
                <a:latin typeface="B Nazanin" pitchFamily="2" charset="-78"/>
                <a:cs typeface="B Nazanin" pitchFamily="2" charset="-78"/>
              </a:rPr>
              <a:t>مقیاس‌بندی</a:t>
            </a:r>
            <a:r>
              <a:rPr lang="fa-IR" sz="2800" dirty="0">
                <a:latin typeface="B Nazanin" pitchFamily="2" charset="-78"/>
                <a:cs typeface="B Nazanin" pitchFamily="2" charset="-78"/>
              </a:rPr>
              <a:t> افقی</a:t>
            </a:r>
          </a:p>
          <a:p>
            <a:pPr marL="1257300" lvl="2" indent="-342900"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تکرار بیش از اندازه</a:t>
            </a:r>
          </a:p>
          <a:p>
            <a:pPr marL="1257300" lvl="2" indent="-342900"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پیدا کردن زمان مناسب </a:t>
            </a:r>
            <a:r>
              <a:rPr lang="fa-IR" sz="2800" dirty="0" err="1">
                <a:latin typeface="B Nazanin" pitchFamily="2" charset="-78"/>
                <a:cs typeface="B Nazanin" pitchFamily="2" charset="-78"/>
              </a:rPr>
              <a:t>مقیاس‌بندی</a:t>
            </a:r>
            <a:endParaRPr lang="fa-IR" sz="2800" dirty="0">
              <a:latin typeface="B Nazanin" pitchFamily="2" charset="-78"/>
              <a:cs typeface="B Nazanin" pitchFamily="2" charset="-78"/>
            </a:endParaRPr>
          </a:p>
          <a:p>
            <a:pPr marL="800100" lvl="1" indent="-342900" algn="r" rtl="1">
              <a:buFont typeface="Courier New" panose="02070309020205020404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محدودیت در </a:t>
            </a:r>
            <a:r>
              <a:rPr lang="fa-IR" sz="2800" dirty="0" err="1">
                <a:latin typeface="B Nazanin" pitchFamily="2" charset="-78"/>
                <a:cs typeface="B Nazanin" pitchFamily="2" charset="-78"/>
              </a:rPr>
              <a:t>مقیاس‌بندی</a:t>
            </a:r>
            <a:r>
              <a:rPr lang="fa-IR" sz="2800" dirty="0">
                <a:latin typeface="B Nazanin" pitchFamily="2" charset="-78"/>
                <a:cs typeface="B Nazanin" pitchFamily="2" charset="-78"/>
              </a:rPr>
              <a:t> عمودی</a:t>
            </a:r>
            <a:endParaRPr lang="en-US" sz="2800" dirty="0">
              <a:latin typeface="B Nazanin" pitchFamily="2" charset="-78"/>
              <a:cs typeface="B Nazanin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96FCA5-03D5-B746-5226-0B500B115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546" y="4130922"/>
            <a:ext cx="9055100" cy="1828800"/>
          </a:xfrm>
          <a:prstGeom prst="rect">
            <a:avLst/>
          </a:prstGeom>
        </p:spPr>
      </p:pic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FF8972CF-9519-7851-F5B4-EBD640E2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3849C333-1BD6-A758-7C7C-4EA49BEF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47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57C4BFFB-7A38-C11E-3661-FA444F45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0847969C-9B83-4F57-8106-08758EC57A73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82431957-78A4-0C49-0B88-87FA727B3528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7CBCCD7B-A24F-40D0-6330-64238BE87552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8540D77A-63F9-4AC7-63A2-5C283FD61DB7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900000"/>
            </a:stretch>
          </a:blipFill>
        </p:spPr>
      </p:sp>
    </p:spTree>
    <p:extLst>
      <p:ext uri="{BB962C8B-B14F-4D97-AF65-F5344CB8AC3E}">
        <p14:creationId xmlns:p14="http://schemas.microsoft.com/office/powerpoint/2010/main" val="335929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0E405A-EC2B-073D-CA4F-A717451481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622776-3CFE-E696-8F77-A5415B8632C1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کارهای پیشین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0E370-AABE-26DF-845F-30E0893C7EEC}"/>
              </a:ext>
            </a:extLst>
          </p:cNvPr>
          <p:cNvSpPr txBox="1"/>
          <p:nvPr/>
        </p:nvSpPr>
        <p:spPr>
          <a:xfrm>
            <a:off x="14492639" y="71741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USPA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19B027-E22A-6FB3-D06F-A63EC3AFFAEC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66EF03-C25F-7644-FE21-B12FCB16AC13}"/>
              </a:ext>
            </a:extLst>
          </p:cNvPr>
          <p:cNvSpPr txBox="1"/>
          <p:nvPr/>
        </p:nvSpPr>
        <p:spPr>
          <a:xfrm>
            <a:off x="1447800" y="8608041"/>
            <a:ext cx="12115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Centofanti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20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Taming latency at the edge: A user-aware service placement approach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 Networks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(2024): 110444.</a:t>
            </a:r>
            <a:endParaRPr kumimoji="0" lang="en-US" sz="1800" kern="1200" cap="none" spc="0" normalizeH="0" baseline="0" noProof="0" dirty="0">
              <a:ln>
                <a:noFill/>
              </a:ln>
              <a:solidFill>
                <a:srgbClr val="222222"/>
              </a:solidFill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D183F-4570-4F64-C51F-F88AB04BA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34" y="1638300"/>
            <a:ext cx="7315166" cy="6679490"/>
          </a:xfrm>
          <a:prstGeom prst="rect">
            <a:avLst/>
          </a:prstGeom>
        </p:spPr>
      </p:pic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8F1ED54E-469D-214C-BF1B-6D7BEA66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FD05768A-ED72-AA86-EE7E-A62E4405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48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BCEEA093-A948-B6F5-9B30-41D4DE33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4" y="9707524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6" name="AutoShape 9">
            <a:extLst>
              <a:ext uri="{FF2B5EF4-FFF2-40B4-BE49-F238E27FC236}">
                <a16:creationId xmlns:a16="http://schemas.microsoft.com/office/drawing/2014/main" id="{8004E7A9-7F61-BBFE-5E9F-1ECF67F31CBC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31542078-AF52-7BB6-AB99-B942639CCC60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F01D48DF-C96C-4A54-267F-8F401FB17CF0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2951E5C7-0491-AD59-D8B2-2B2A2C215298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00000"/>
            </a:stretch>
          </a:blipFill>
        </p:spPr>
      </p:sp>
    </p:spTree>
    <p:extLst>
      <p:ext uri="{BB962C8B-B14F-4D97-AF65-F5344CB8AC3E}">
        <p14:creationId xmlns:p14="http://schemas.microsoft.com/office/powerpoint/2010/main" val="350867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B451FA-3ECF-4484-40E4-47CE1E53E1A6}"/>
              </a:ext>
            </a:extLst>
          </p:cNvPr>
          <p:cNvSpPr/>
          <p:nvPr/>
        </p:nvSpPr>
        <p:spPr>
          <a:xfrm>
            <a:off x="2578292" y="4229100"/>
            <a:ext cx="5303520" cy="530542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0056827-540B-CA6A-0AC0-45A2DB7E578C}"/>
              </a:ext>
            </a:extLst>
          </p:cNvPr>
          <p:cNvSpPr/>
          <p:nvPr/>
        </p:nvSpPr>
        <p:spPr>
          <a:xfrm>
            <a:off x="11049000" y="4229100"/>
            <a:ext cx="5303520" cy="530542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E24788-990D-DB0F-A4BF-DC35DAA765F2}"/>
              </a:ext>
            </a:extLst>
          </p:cNvPr>
          <p:cNvSpPr/>
          <p:nvPr/>
        </p:nvSpPr>
        <p:spPr>
          <a:xfrm>
            <a:off x="2743200" y="1867570"/>
            <a:ext cx="1298448" cy="129844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3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17421FC-E969-5FEE-7554-6991D7F3387F}"/>
              </a:ext>
            </a:extLst>
          </p:cNvPr>
          <p:cNvSpPr/>
          <p:nvPr/>
        </p:nvSpPr>
        <p:spPr>
          <a:xfrm>
            <a:off x="6096000" y="1867570"/>
            <a:ext cx="1298448" cy="12984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BFF19-2F66-DB41-F5F2-AC4705877F9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4041648" y="2516794"/>
            <a:ext cx="2054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55E5DF-0D53-9227-92DA-1CDFC680997D}"/>
              </a:ext>
            </a:extLst>
          </p:cNvPr>
          <p:cNvSpPr txBox="1"/>
          <p:nvPr/>
        </p:nvSpPr>
        <p:spPr>
          <a:xfrm>
            <a:off x="4804867" y="3859768"/>
            <a:ext cx="86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540B26-E675-8AB2-2B1E-C99A0F1F50F8}"/>
              </a:ext>
            </a:extLst>
          </p:cNvPr>
          <p:cNvSpPr txBox="1"/>
          <p:nvPr/>
        </p:nvSpPr>
        <p:spPr>
          <a:xfrm>
            <a:off x="13269391" y="3808211"/>
            <a:ext cx="86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22B301-A808-CBCE-ECAE-9CF0C53A93DD}"/>
              </a:ext>
            </a:extLst>
          </p:cNvPr>
          <p:cNvSpPr/>
          <p:nvPr/>
        </p:nvSpPr>
        <p:spPr>
          <a:xfrm>
            <a:off x="2743200" y="1887377"/>
            <a:ext cx="1298448" cy="129844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3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35769AC-D630-D009-AFB8-9B9FCF1D970A}"/>
              </a:ext>
            </a:extLst>
          </p:cNvPr>
          <p:cNvSpPr/>
          <p:nvPr/>
        </p:nvSpPr>
        <p:spPr>
          <a:xfrm>
            <a:off x="6096000" y="1867570"/>
            <a:ext cx="1298448" cy="12984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1BE3480-354D-3811-CE23-F2FF26639D15}"/>
              </a:ext>
            </a:extLst>
          </p:cNvPr>
          <p:cNvSpPr/>
          <p:nvPr/>
        </p:nvSpPr>
        <p:spPr>
          <a:xfrm rot="5400000" flipH="1">
            <a:off x="9418320" y="5433060"/>
            <a:ext cx="91440" cy="3017520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9EC758-3ED6-6CD4-43EE-6E893A0DEC91}"/>
              </a:ext>
            </a:extLst>
          </p:cNvPr>
          <p:cNvSpPr txBox="1"/>
          <p:nvPr/>
        </p:nvSpPr>
        <p:spPr>
          <a:xfrm>
            <a:off x="8839200" y="6357045"/>
            <a:ext cx="10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503105-C934-ED4A-3BA9-140F72C0C2DE}"/>
              </a:ext>
            </a:extLst>
          </p:cNvPr>
          <p:cNvSpPr txBox="1"/>
          <p:nvPr/>
        </p:nvSpPr>
        <p:spPr>
          <a:xfrm>
            <a:off x="9677400" y="1528062"/>
            <a:ext cx="801888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The effect of network latency on the end-to-end latency of an application</a:t>
            </a:r>
          </a:p>
        </p:txBody>
      </p:sp>
      <p:sp>
        <p:nvSpPr>
          <p:cNvPr id="75" name="AutoShape 9">
            <a:extLst>
              <a:ext uri="{FF2B5EF4-FFF2-40B4-BE49-F238E27FC236}">
                <a16:creationId xmlns:a16="http://schemas.microsoft.com/office/drawing/2014/main" id="{F629204A-2C06-E6B4-E777-683FE1A6D3DE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9">
            <a:extLst>
              <a:ext uri="{FF2B5EF4-FFF2-40B4-BE49-F238E27FC236}">
                <a16:creationId xmlns:a16="http://schemas.microsoft.com/office/drawing/2014/main" id="{23A14DF8-EEB6-58D5-A096-F66C114609CE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9">
            <a:extLst>
              <a:ext uri="{FF2B5EF4-FFF2-40B4-BE49-F238E27FC236}">
                <a16:creationId xmlns:a16="http://schemas.microsoft.com/office/drawing/2014/main" id="{60E992CC-EC51-2393-0C33-55FD54971EAF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ACC805C6-7CE3-7DE6-16DF-F798D463E10C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0000"/>
            </a:stretch>
          </a:blipFill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1AF67B-A320-0B2D-53D1-8C4CA6C6E6DB}"/>
              </a:ext>
            </a:extLst>
          </p:cNvPr>
          <p:cNvSpPr txBox="1"/>
          <p:nvPr/>
        </p:nvSpPr>
        <p:spPr>
          <a:xfrm>
            <a:off x="3238616" y="167015"/>
            <a:ext cx="31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6CF256-8661-767F-41E0-68251B9CB42F}"/>
              </a:ext>
            </a:extLst>
          </p:cNvPr>
          <p:cNvSpPr txBox="1"/>
          <p:nvPr/>
        </p:nvSpPr>
        <p:spPr>
          <a:xfrm>
            <a:off x="1090268" y="641948"/>
            <a:ext cx="858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cs typeface="B Nazanin" pitchFamily="2" charset="-78"/>
              </a:rPr>
              <a:t>Challenge Resource Management In Microservices Arch.</a:t>
            </a:r>
            <a:endParaRPr kumimoji="0" lang="fa-I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B Nazanin" pitchFamily="2" charset="-78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226482-00C5-EE12-CE6F-160B8CD2C149}"/>
              </a:ext>
            </a:extLst>
          </p:cNvPr>
          <p:cNvCxnSpPr>
            <a:cxnSpLocks/>
          </p:cNvCxnSpPr>
          <p:nvPr/>
        </p:nvCxnSpPr>
        <p:spPr>
          <a:xfrm>
            <a:off x="1236137" y="1210290"/>
            <a:ext cx="84412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16A90FDD-8650-DEED-4DEA-ACE8B3B3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1D01426D-B0BB-9B24-1F1E-D2ED45D5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4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32" name="Date Placeholder 5">
            <a:extLst>
              <a:ext uri="{FF2B5EF4-FFF2-40B4-BE49-F238E27FC236}">
                <a16:creationId xmlns:a16="http://schemas.microsoft.com/office/drawing/2014/main" id="{75ED8A98-1C92-A566-3687-9F8220C6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9075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34 0.36095 " pathEditMode="relative" ptsTypes="AA">
                                      <p:cBhvr>
                                        <p:cTn id="3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228 0.32592 " pathEditMode="relative" ptsTypes="AA">
                                      <p:cBhvr>
                                        <p:cTn id="4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2" grpId="0" animBg="1"/>
      <p:bldP spid="55" grpId="0" animBg="1"/>
      <p:bldP spid="58" grpId="0" animBg="1"/>
      <p:bldP spid="44" grpId="0"/>
      <p:bldP spid="59" grpId="0"/>
      <p:bldP spid="60" grpId="0" animBg="1"/>
      <p:bldP spid="60" grpId="1" animBg="1"/>
      <p:bldP spid="61" grpId="0" animBg="1"/>
      <p:bldP spid="61" grpId="1" animBg="1"/>
      <p:bldP spid="46" grpId="0" animBg="1"/>
      <p:bldP spid="6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3462" y="3019425"/>
            <a:ext cx="1725453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10632" y="1021578"/>
            <a:ext cx="1371845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6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مشخصه‌ها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4006772" y="4562856"/>
          <a:ext cx="3447288" cy="4819650"/>
        </p:xfrm>
        <a:graphic>
          <a:graphicData uri="http://schemas.openxmlformats.org/drawingml/2006/table">
            <a:tbl>
              <a:tblPr/>
              <a:tblGrid>
                <a:gridCol w="344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2957"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fa-IR" sz="4000" b="1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۱</a:t>
                      </a:r>
                      <a:endParaRPr lang="en-US" sz="2000" b="1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886">
                <a:tc>
                  <a:txBody>
                    <a:bodyPr/>
                    <a:lstStyle/>
                    <a:p>
                      <a:pPr marL="0" algn="ctr" defTabSz="1371600" rtl="0" eaLnBrk="1" latinLnBrk="0" hangingPunct="1">
                        <a:lnSpc>
                          <a:spcPts val="3900"/>
                        </a:lnSpc>
                        <a:defRPr/>
                      </a:pPr>
                      <a:r>
                        <a:rPr lang="fa-IR" sz="3600" b="1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طول مسیر</a:t>
                      </a:r>
                      <a:endParaRPr lang="en-US" sz="1400" b="1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807">
                <a:tc>
                  <a:txBody>
                    <a:bodyPr/>
                    <a:lstStyle/>
                    <a:p>
                      <a:pPr algn="ctr" rtl="1">
                        <a:lnSpc>
                          <a:spcPts val="3359"/>
                        </a:lnSpc>
                        <a:defRPr/>
                      </a:pPr>
                      <a:r>
                        <a:rPr lang="fa-IR" sz="2400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طول مسیر بیشتر، تأثیر مهمی در تاخیر انتها به انتها دارد </a:t>
                      </a:r>
                      <a:endParaRPr lang="en-US" sz="2400" dirty="0">
                        <a:solidFill>
                          <a:srgbClr val="000000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6F3081-83BF-9F42-3BB8-B4646129D397}"/>
              </a:ext>
            </a:extLst>
          </p:cNvPr>
          <p:cNvGraphicFramePr>
            <a:graphicFrameLocks noGrp="1"/>
          </p:cNvGraphicFramePr>
          <p:nvPr/>
        </p:nvGraphicFramePr>
        <p:xfrm>
          <a:off x="10104664" y="4576245"/>
          <a:ext cx="3447288" cy="4818888"/>
        </p:xfrm>
        <a:graphic>
          <a:graphicData uri="http://schemas.openxmlformats.org/drawingml/2006/table">
            <a:tbl>
              <a:tblPr/>
              <a:tblGrid>
                <a:gridCol w="344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2822"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fa-IR" sz="4000" b="1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۲</a:t>
                      </a:r>
                      <a:endParaRPr lang="en-US" sz="2000" b="1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550">
                <a:tc>
                  <a:txBody>
                    <a:bodyPr/>
                    <a:lstStyle/>
                    <a:p>
                      <a:pPr marL="0" algn="ctr" defTabSz="1371600" rtl="0" eaLnBrk="1" latinLnBrk="0" hangingPunct="1">
                        <a:lnSpc>
                          <a:spcPts val="3900"/>
                        </a:lnSpc>
                        <a:defRPr/>
                      </a:pPr>
                      <a:r>
                        <a:rPr lang="fa-IR" sz="3600" b="1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تعداد تکرار خدمات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516">
                <a:tc>
                  <a:txBody>
                    <a:bodyPr/>
                    <a:lstStyle/>
                    <a:p>
                      <a:pPr marL="0" algn="ctr" defTabSz="1371600" rtl="0" eaLnBrk="1" latinLnBrk="0" hangingPunct="1">
                        <a:lnSpc>
                          <a:spcPts val="3359"/>
                        </a:lnSpc>
                        <a:defRPr/>
                      </a:pPr>
                      <a:r>
                        <a:rPr lang="fa-IR" sz="2400" dirty="0" err="1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خدمت‌هایی</a:t>
                      </a:r>
                      <a:r>
                        <a:rPr lang="fa-IR" sz="2400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که دارای تکرار هستند به احتمال زیاد تعداد درخواست بیشتری را هم پردازش </a:t>
                      </a:r>
                      <a:r>
                        <a:rPr lang="fa-IR" sz="2400" dirty="0" err="1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می‌کنند</a:t>
                      </a:r>
                      <a:r>
                        <a:rPr lang="fa-IR" sz="2400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.</a:t>
                      </a:r>
                      <a:endParaRPr lang="en-US" sz="2400" dirty="0">
                        <a:solidFill>
                          <a:srgbClr val="000000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55CC14-A489-C794-8390-09513AB48D05}"/>
              </a:ext>
            </a:extLst>
          </p:cNvPr>
          <p:cNvGraphicFramePr>
            <a:graphicFrameLocks noGrp="1"/>
          </p:cNvGraphicFramePr>
          <p:nvPr/>
        </p:nvGraphicFramePr>
        <p:xfrm>
          <a:off x="6202557" y="4566557"/>
          <a:ext cx="3447288" cy="4819650"/>
        </p:xfrm>
        <a:graphic>
          <a:graphicData uri="http://schemas.openxmlformats.org/drawingml/2006/table">
            <a:tbl>
              <a:tblPr/>
              <a:tblGrid>
                <a:gridCol w="344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2957"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en-US" sz="4000" b="1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886">
                <a:tc>
                  <a:txBody>
                    <a:bodyPr/>
                    <a:lstStyle/>
                    <a:p>
                      <a:pPr marL="0" algn="ctr" defTabSz="1371600" rtl="0" eaLnBrk="1" latinLnBrk="0" hangingPunct="1">
                        <a:lnSpc>
                          <a:spcPts val="3900"/>
                        </a:lnSpc>
                        <a:defRPr/>
                      </a:pPr>
                      <a:r>
                        <a:rPr lang="fa-IR" sz="3600" b="1" kern="1200" dirty="0">
                          <a:solidFill>
                            <a:schemeClr val="tx1"/>
                          </a:solidFill>
                          <a:latin typeface="B Nazanin" pitchFamily="2" charset="-78"/>
                          <a:ea typeface="+mn-ea"/>
                          <a:cs typeface="B Nazanin" pitchFamily="2" charset="-78"/>
                        </a:rPr>
                        <a:t>تعداد </a:t>
                      </a:r>
                      <a:r>
                        <a:rPr lang="fa-IR" sz="3600" b="1" kern="1200" dirty="0" err="1">
                          <a:solidFill>
                            <a:schemeClr val="tx1"/>
                          </a:solidFill>
                          <a:latin typeface="B Nazanin" pitchFamily="2" charset="-78"/>
                          <a:ea typeface="+mn-ea"/>
                          <a:cs typeface="B Nazanin" pitchFamily="2" charset="-78"/>
                        </a:rPr>
                        <a:t>یال‌های</a:t>
                      </a:r>
                      <a:r>
                        <a:rPr lang="fa-IR" sz="3600" b="1" kern="1200" dirty="0">
                          <a:solidFill>
                            <a:schemeClr val="tx1"/>
                          </a:solidFill>
                          <a:latin typeface="B Nazanin" pitchFamily="2" charset="-78"/>
                          <a:ea typeface="+mn-ea"/>
                          <a:cs typeface="B Nazanin" pitchFamily="2" charset="-78"/>
                        </a:rPr>
                        <a:t> ورودی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807">
                <a:tc>
                  <a:txBody>
                    <a:bodyPr/>
                    <a:lstStyle/>
                    <a:p>
                      <a:pPr algn="ctr" rtl="1">
                        <a:lnSpc>
                          <a:spcPts val="3359"/>
                        </a:lnSpc>
                        <a:defRPr/>
                      </a:pP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خدمت‌هایی</a:t>
                      </a: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با </a:t>
                      </a: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یال‌های</a:t>
                      </a: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ورودی بیشتر، نشان دهنده آن است که به </a:t>
                      </a: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درخواست‌های</a:t>
                      </a: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بیشتری از سوی خدمات دیگر پاسخگو است</a:t>
                      </a:r>
                      <a:endParaRPr lang="en-US" sz="2400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AF40609-2A3F-2D35-7562-710DB7D9BD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CF2D385-E7BC-E2ED-F710-C90013DC96D6}"/>
              </a:ext>
            </a:extLst>
          </p:cNvPr>
          <p:cNvGraphicFramePr>
            <a:graphicFrameLocks noGrp="1"/>
          </p:cNvGraphicFramePr>
          <p:nvPr/>
        </p:nvGraphicFramePr>
        <p:xfrm>
          <a:off x="2300450" y="4576245"/>
          <a:ext cx="3447288" cy="4819650"/>
        </p:xfrm>
        <a:graphic>
          <a:graphicData uri="http://schemas.openxmlformats.org/drawingml/2006/table">
            <a:tbl>
              <a:tblPr/>
              <a:tblGrid>
                <a:gridCol w="344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2957"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fa-IR" sz="4000" b="1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۴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886">
                <a:tc>
                  <a:txBody>
                    <a:bodyPr/>
                    <a:lstStyle/>
                    <a:p>
                      <a:pPr marL="0" algn="ctr" defTabSz="1371600" rtl="0" eaLnBrk="1" latinLnBrk="0" hangingPunct="1">
                        <a:lnSpc>
                          <a:spcPts val="3900"/>
                        </a:lnSpc>
                        <a:defRPr/>
                      </a:pPr>
                      <a:r>
                        <a:rPr lang="fa-IR" sz="3600" b="1" kern="1200" dirty="0">
                          <a:solidFill>
                            <a:schemeClr val="tx1"/>
                          </a:solidFill>
                          <a:latin typeface="B Nazanin" pitchFamily="2" charset="-78"/>
                          <a:ea typeface="+mn-ea"/>
                          <a:cs typeface="B Nazanin" pitchFamily="2" charset="-78"/>
                        </a:rPr>
                        <a:t>تعداد درخواست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807">
                <a:tc>
                  <a:txBody>
                    <a:bodyPr/>
                    <a:lstStyle/>
                    <a:p>
                      <a:pPr algn="ctr" rtl="1">
                        <a:lnSpc>
                          <a:spcPts val="3359"/>
                        </a:lnSpc>
                        <a:defRPr/>
                      </a:pP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یکی از </a:t>
                      </a: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مهم‌ترین</a:t>
                      </a: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</a:t>
                      </a: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مشخصه‌های</a:t>
                      </a: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بار کاری در </a:t>
                      </a: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خدمت‌ها</a:t>
                      </a: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تعداد </a:t>
                      </a: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درخواست‌های</a:t>
                      </a: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ورودی </a:t>
                      </a: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می‌باشد</a:t>
                      </a:r>
                      <a:endParaRPr lang="en-US" sz="2400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259650A-9666-9113-B37C-451B31B9DE20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روش پیشنهادی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EC140-6C50-62F4-73CA-0CD7B44D5D3A}"/>
              </a:ext>
            </a:extLst>
          </p:cNvPr>
          <p:cNvCxnSpPr>
            <a:cxnSpLocks/>
          </p:cNvCxnSpPr>
          <p:nvPr/>
        </p:nvCxnSpPr>
        <p:spPr>
          <a:xfrm>
            <a:off x="14463361" y="745985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7607241A-A31B-3522-E6CE-684714841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4528B80B-2877-0E96-29EC-8BE12968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49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05EB5199-DC27-20C2-1523-B88011FC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839E8F75-D301-83CB-CEA4-A4A7FB7CCBA4}"/>
              </a:ext>
            </a:extLst>
          </p:cNvPr>
          <p:cNvSpPr/>
          <p:nvPr/>
        </p:nvSpPr>
        <p:spPr>
          <a:xfrm rot="16200000" flipV="1">
            <a:off x="9677400" y="923926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9">
            <a:extLst>
              <a:ext uri="{FF2B5EF4-FFF2-40B4-BE49-F238E27FC236}">
                <a16:creationId xmlns:a16="http://schemas.microsoft.com/office/drawing/2014/main" id="{39EA3DF0-E306-18E2-AD99-DAC952BF5CC5}"/>
              </a:ext>
            </a:extLst>
          </p:cNvPr>
          <p:cNvSpPr/>
          <p:nvPr/>
        </p:nvSpPr>
        <p:spPr>
          <a:xfrm rot="16200000">
            <a:off x="3953909" y="9905791"/>
            <a:ext cx="762414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9">
            <a:extLst>
              <a:ext uri="{FF2B5EF4-FFF2-40B4-BE49-F238E27FC236}">
                <a16:creationId xmlns:a16="http://schemas.microsoft.com/office/drawing/2014/main" id="{68157CD9-CF7B-1EE9-9358-8232F6AC3859}"/>
              </a:ext>
            </a:extLst>
          </p:cNvPr>
          <p:cNvSpPr/>
          <p:nvPr/>
        </p:nvSpPr>
        <p:spPr>
          <a:xfrm rot="16200000">
            <a:off x="13868195" y="9901030"/>
            <a:ext cx="762414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66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925183" y="6781799"/>
            <a:ext cx="6287773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 rtl="1">
              <a:lnSpc>
                <a:spcPts val="3079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م</a:t>
            </a:r>
            <a:r>
              <a:rPr lang="fa-IR" sz="2400" u="none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دل رزرو هتل شامل چند فرآیند اصلی از جمله رزرو هتل و توصیه هتل است. </a:t>
            </a:r>
            <a:r>
              <a:rPr lang="fa-IR" sz="2400" u="none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هرکدام</a:t>
            </a:r>
            <a:r>
              <a:rPr lang="fa-IR" sz="2400" u="none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 از این فرآیندها از </a:t>
            </a:r>
            <a:r>
              <a:rPr lang="fa-IR" sz="2400" u="none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خدمت‌های</a:t>
            </a:r>
            <a:r>
              <a:rPr lang="fa-IR" sz="2400" u="none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 مختلفی در برنامه برای تکمیل نمودن فرآیند خود خدمت </a:t>
            </a:r>
            <a:r>
              <a:rPr lang="fa-IR" sz="2400" u="none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می‌گیرند</a:t>
            </a:r>
            <a:r>
              <a:rPr lang="fa-IR" sz="2400" u="none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. این برنامه شامل </a:t>
            </a:r>
            <a:r>
              <a:rPr lang="fa-IR" sz="2400" u="none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لایه‌های</a:t>
            </a:r>
            <a:r>
              <a:rPr lang="fa-IR" sz="2400" u="none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 گوناگون است. در بخش جلویی </a:t>
            </a:r>
            <a:r>
              <a:rPr lang="fa-IR" sz="2400" u="none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رابط‌های</a:t>
            </a:r>
            <a:r>
              <a:rPr lang="fa-IR" sz="2400" u="none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 کاربری و در لایه میانی </a:t>
            </a:r>
            <a:r>
              <a:rPr lang="fa-IR" sz="2400" u="none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خدمت‌های</a:t>
            </a:r>
            <a:r>
              <a:rPr lang="fa-IR" sz="2400" u="none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 منطقی و در آخرین لایه </a:t>
            </a:r>
            <a:r>
              <a:rPr lang="fa-IR" sz="2400" u="none" dirty="0" err="1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پایگاه‌های</a:t>
            </a:r>
            <a:r>
              <a:rPr lang="fa-IR" sz="2400" u="none" dirty="0">
                <a:solidFill>
                  <a:srgbClr val="000000"/>
                </a:solidFill>
                <a:latin typeface="B Nazanin" pitchFamily="2" charset="-78"/>
                <a:cs typeface="B Nazanin" pitchFamily="2" charset="-78"/>
              </a:rPr>
              <a:t> داده قرار داده شده است.</a:t>
            </a:r>
            <a:endParaRPr lang="en-US" sz="2400" u="none" dirty="0">
              <a:solidFill>
                <a:srgbClr val="000000"/>
              </a:solidFill>
              <a:latin typeface="B Nazanin" pitchFamily="2" charset="-78"/>
              <a:cs typeface="B Nazanin" pitchFamily="2" charset="-78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79700A-F483-D097-80CD-895998FB8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2248293"/>
            <a:ext cx="7238999" cy="3636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86B2BD-C5D8-4B85-9DAE-A6751A42C9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860CF6-0551-2BCB-B3F9-264D4688D05B}"/>
              </a:ext>
            </a:extLst>
          </p:cNvPr>
          <p:cNvSpPr txBox="1"/>
          <p:nvPr/>
        </p:nvSpPr>
        <p:spPr>
          <a:xfrm>
            <a:off x="14478000" y="19419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روش پیشنهادی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A3048-1146-62B2-EC0D-71A1B3D3407C}"/>
              </a:ext>
            </a:extLst>
          </p:cNvPr>
          <p:cNvSpPr txBox="1"/>
          <p:nvPr/>
        </p:nvSpPr>
        <p:spPr>
          <a:xfrm>
            <a:off x="14135993" y="773407"/>
            <a:ext cx="3477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fa-IR" sz="28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مدل استفاده شده(ادامه)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6343BE-9F1D-470A-8076-80AAAB83E99E}"/>
              </a:ext>
            </a:extLst>
          </p:cNvPr>
          <p:cNvCxnSpPr>
            <a:cxnSpLocks/>
          </p:cNvCxnSpPr>
          <p:nvPr/>
        </p:nvCxnSpPr>
        <p:spPr>
          <a:xfrm flipV="1">
            <a:off x="14040395" y="1291069"/>
            <a:ext cx="401900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11">
            <a:extLst>
              <a:ext uri="{FF2B5EF4-FFF2-40B4-BE49-F238E27FC236}">
                <a16:creationId xmlns:a16="http://schemas.microsoft.com/office/drawing/2014/main" id="{36193D7B-8C87-E463-98AE-D94506CACDBC}"/>
              </a:ext>
            </a:extLst>
          </p:cNvPr>
          <p:cNvSpPr/>
          <p:nvPr/>
        </p:nvSpPr>
        <p:spPr>
          <a:xfrm rot="-5400000">
            <a:off x="5670804" y="4773358"/>
            <a:ext cx="9537192" cy="0"/>
          </a:xfrm>
          <a:prstGeom prst="line">
            <a:avLst/>
          </a:prstGeom>
          <a:ln w="9525" cap="flat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EE6A091E-03B7-6F3F-A8ED-1B7E0A0F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يک رويکرد مديريت منابع آگاه از کيفيت براي ريز خدمات فضاي ابر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5D3A45A4-762F-53B9-2F2F-13922492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 Nazanin" pitchFamily="2" charset="-78"/>
                <a:cs typeface="B Nazanin" pitchFamily="2" charset="-78"/>
              </a:rPr>
              <a:pPr/>
              <a:t>50</a:t>
            </a:fld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127163AC-C94C-BD03-9F88-B2FAB93A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/>
          <a:lstStyle/>
          <a:p>
            <a:r>
              <a:rPr lang="fa-IR">
                <a:latin typeface="B Nazanin" pitchFamily="2" charset="-78"/>
                <a:cs typeface="B Nazanin" pitchFamily="2" charset="-78"/>
              </a:rPr>
              <a:t>محمد علی میرزایی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E1A5AFE5-92AB-A066-80D7-7A2C0012599B}"/>
              </a:ext>
            </a:extLst>
          </p:cNvPr>
          <p:cNvSpPr/>
          <p:nvPr/>
        </p:nvSpPr>
        <p:spPr>
          <a:xfrm rot="16200000" flipV="1">
            <a:off x="9677400" y="923926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CD3D9E54-C4CF-7D79-C26F-24D2267C8670}"/>
              </a:ext>
            </a:extLst>
          </p:cNvPr>
          <p:cNvSpPr/>
          <p:nvPr/>
        </p:nvSpPr>
        <p:spPr>
          <a:xfrm rot="16200000">
            <a:off x="3953909" y="9905791"/>
            <a:ext cx="762414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B2345491-88F9-9CE3-7B73-8A42C3F6585F}"/>
              </a:ext>
            </a:extLst>
          </p:cNvPr>
          <p:cNvSpPr/>
          <p:nvPr/>
        </p:nvSpPr>
        <p:spPr>
          <a:xfrm rot="16200000">
            <a:off x="13868195" y="9901030"/>
            <a:ext cx="762414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1CA2767B-9160-014F-3E59-F5F53EFD7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15782" y="3398758"/>
            <a:ext cx="4400507" cy="489294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1582408" y="719277"/>
            <a:ext cx="6533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باز کردن تاخیر شبکه</a:t>
            </a:r>
            <a:endParaRPr kumimoji="0" lang="fa-I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2915900" y="1257300"/>
            <a:ext cx="47092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3F762B-46D2-94EA-8080-F561B0368D16}"/>
              </a:ext>
            </a:extLst>
          </p:cNvPr>
          <p:cNvSpPr/>
          <p:nvPr/>
        </p:nvSpPr>
        <p:spPr>
          <a:xfrm>
            <a:off x="2209800" y="2247900"/>
            <a:ext cx="40386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5A5DE7-6C62-476B-6F7C-C1DAF7AF214B}"/>
              </a:ext>
            </a:extLst>
          </p:cNvPr>
          <p:cNvSpPr/>
          <p:nvPr/>
        </p:nvSpPr>
        <p:spPr>
          <a:xfrm>
            <a:off x="2209800" y="7124700"/>
            <a:ext cx="40386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286ED-44AB-45D1-FDB4-8B07A9B5DF12}"/>
              </a:ext>
            </a:extLst>
          </p:cNvPr>
          <p:cNvSpPr txBox="1"/>
          <p:nvPr/>
        </p:nvSpPr>
        <p:spPr>
          <a:xfrm>
            <a:off x="3796353" y="161832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/>
              <a:t>app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42F60-B566-FC51-1FB7-D6AF935478B6}"/>
              </a:ext>
            </a:extLst>
          </p:cNvPr>
          <p:cNvSpPr txBox="1"/>
          <p:nvPr/>
        </p:nvSpPr>
        <p:spPr>
          <a:xfrm>
            <a:off x="3937996" y="6591300"/>
            <a:ext cx="61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 err="1"/>
              <a:t>app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54534-D18D-DE0D-B6BF-C172E68B7EEB}"/>
              </a:ext>
            </a:extLst>
          </p:cNvPr>
          <p:cNvSpPr txBox="1"/>
          <p:nvPr/>
        </p:nvSpPr>
        <p:spPr>
          <a:xfrm>
            <a:off x="4164037" y="513470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28FEFD-D299-B0CE-31DC-C6E875E69296}"/>
              </a:ext>
            </a:extLst>
          </p:cNvPr>
          <p:cNvSpPr/>
          <p:nvPr/>
        </p:nvSpPr>
        <p:spPr>
          <a:xfrm>
            <a:off x="3200400" y="29337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755B81-8EA2-570D-3540-8F6F7D7996FA}"/>
              </a:ext>
            </a:extLst>
          </p:cNvPr>
          <p:cNvSpPr/>
          <p:nvPr/>
        </p:nvSpPr>
        <p:spPr>
          <a:xfrm>
            <a:off x="3924300" y="29337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6C6B06-5F41-3AD2-11B3-C73DCC489E77}"/>
              </a:ext>
            </a:extLst>
          </p:cNvPr>
          <p:cNvSpPr/>
          <p:nvPr/>
        </p:nvSpPr>
        <p:spPr>
          <a:xfrm>
            <a:off x="4761592" y="29718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5C3F2F-4532-54F4-7868-A15CCB38F847}"/>
              </a:ext>
            </a:extLst>
          </p:cNvPr>
          <p:cNvSpPr/>
          <p:nvPr/>
        </p:nvSpPr>
        <p:spPr>
          <a:xfrm>
            <a:off x="3980996" y="3039208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FD496B-0946-80B2-AA78-F5B4E9F0D309}"/>
              </a:ext>
            </a:extLst>
          </p:cNvPr>
          <p:cNvSpPr/>
          <p:nvPr/>
        </p:nvSpPr>
        <p:spPr>
          <a:xfrm>
            <a:off x="4062069" y="3193947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E29382-0472-80A8-401A-B1686A8939B8}"/>
              </a:ext>
            </a:extLst>
          </p:cNvPr>
          <p:cNvSpPr/>
          <p:nvPr/>
        </p:nvSpPr>
        <p:spPr>
          <a:xfrm>
            <a:off x="4805473" y="31623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942D16-77D0-E89D-A7B8-21EF323EDBB4}"/>
              </a:ext>
            </a:extLst>
          </p:cNvPr>
          <p:cNvSpPr/>
          <p:nvPr/>
        </p:nvSpPr>
        <p:spPr>
          <a:xfrm>
            <a:off x="3048000" y="7900773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BC2EB7-8FC7-21E5-4025-188734ECC7E5}"/>
              </a:ext>
            </a:extLst>
          </p:cNvPr>
          <p:cNvSpPr/>
          <p:nvPr/>
        </p:nvSpPr>
        <p:spPr>
          <a:xfrm>
            <a:off x="3786531" y="8059626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4FDFCA-F977-196A-A1BF-71EDC4201D63}"/>
              </a:ext>
            </a:extLst>
          </p:cNvPr>
          <p:cNvSpPr/>
          <p:nvPr/>
        </p:nvSpPr>
        <p:spPr>
          <a:xfrm>
            <a:off x="4609192" y="80772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98D90E-A4CB-5BC4-4BB0-A423C33ED020}"/>
              </a:ext>
            </a:extLst>
          </p:cNvPr>
          <p:cNvSpPr/>
          <p:nvPr/>
        </p:nvSpPr>
        <p:spPr>
          <a:xfrm>
            <a:off x="3843227" y="8165134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6AFEDD-6387-5569-80FA-E3843720A291}"/>
              </a:ext>
            </a:extLst>
          </p:cNvPr>
          <p:cNvSpPr/>
          <p:nvPr/>
        </p:nvSpPr>
        <p:spPr>
          <a:xfrm>
            <a:off x="3924300" y="8319873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7A121B-D061-93C5-CE0C-0AAFA6FE27DB}"/>
              </a:ext>
            </a:extLst>
          </p:cNvPr>
          <p:cNvSpPr/>
          <p:nvPr/>
        </p:nvSpPr>
        <p:spPr>
          <a:xfrm>
            <a:off x="4653073" y="82677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BC490F-7D79-7BF3-7B95-A5362FB7A994}"/>
              </a:ext>
            </a:extLst>
          </p:cNvPr>
          <p:cNvSpPr/>
          <p:nvPr/>
        </p:nvSpPr>
        <p:spPr>
          <a:xfrm>
            <a:off x="3796353" y="7172724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AC6C7F-441C-70FA-C32E-24C4E053E203}"/>
              </a:ext>
            </a:extLst>
          </p:cNvPr>
          <p:cNvSpPr/>
          <p:nvPr/>
        </p:nvSpPr>
        <p:spPr>
          <a:xfrm>
            <a:off x="3853049" y="7278232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019A94-2F10-8CC6-9339-49FD0EF52729}"/>
              </a:ext>
            </a:extLst>
          </p:cNvPr>
          <p:cNvSpPr/>
          <p:nvPr/>
        </p:nvSpPr>
        <p:spPr>
          <a:xfrm>
            <a:off x="3934122" y="7432971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B242870-0800-70AA-F344-0E1D5ED2DEF7}"/>
              </a:ext>
            </a:extLst>
          </p:cNvPr>
          <p:cNvSpPr/>
          <p:nvPr/>
        </p:nvSpPr>
        <p:spPr>
          <a:xfrm>
            <a:off x="3200400" y="8053173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A3C38C8-8011-3C5B-69F2-708FDCB01ED1}"/>
              </a:ext>
            </a:extLst>
          </p:cNvPr>
          <p:cNvSpPr/>
          <p:nvPr/>
        </p:nvSpPr>
        <p:spPr>
          <a:xfrm>
            <a:off x="4623407" y="7251904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80A93BD-CADB-2190-1A40-D252F0806AAB}"/>
              </a:ext>
            </a:extLst>
          </p:cNvPr>
          <p:cNvSpPr/>
          <p:nvPr/>
        </p:nvSpPr>
        <p:spPr>
          <a:xfrm>
            <a:off x="4667288" y="7442404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EBDD1CE-9C2F-353B-0949-634E2FFAD0A2}"/>
              </a:ext>
            </a:extLst>
          </p:cNvPr>
          <p:cNvCxnSpPr>
            <a:stCxn id="8" idx="6"/>
            <a:endCxn id="20" idx="2"/>
          </p:cNvCxnSpPr>
          <p:nvPr/>
        </p:nvCxnSpPr>
        <p:spPr>
          <a:xfrm>
            <a:off x="3505200" y="3124200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962B00A-9019-316C-4B58-108E9C10D904}"/>
              </a:ext>
            </a:extLst>
          </p:cNvPr>
          <p:cNvCxnSpPr>
            <a:stCxn id="23" idx="7"/>
            <a:endCxn id="21" idx="3"/>
          </p:cNvCxnSpPr>
          <p:nvPr/>
        </p:nvCxnSpPr>
        <p:spPr>
          <a:xfrm>
            <a:off x="4322232" y="3249743"/>
            <a:ext cx="483997" cy="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B37B155-2353-004D-C1D9-CA2055FBF666}"/>
              </a:ext>
            </a:extLst>
          </p:cNvPr>
          <p:cNvSpPr/>
          <p:nvPr/>
        </p:nvSpPr>
        <p:spPr>
          <a:xfrm>
            <a:off x="8458200" y="4305300"/>
            <a:ext cx="2590800" cy="182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5A0683E-D145-892D-40F6-AE410C39B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55367" y="2107614"/>
            <a:ext cx="4032432" cy="448368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C9786C-0802-7A0B-B7D1-69B0FDA06240}"/>
              </a:ext>
            </a:extLst>
          </p:cNvPr>
          <p:cNvCxnSpPr>
            <a:stCxn id="2" idx="6"/>
            <a:endCxn id="40" idx="1"/>
          </p:cNvCxnSpPr>
          <p:nvPr/>
        </p:nvCxnSpPr>
        <p:spPr>
          <a:xfrm>
            <a:off x="6248400" y="3162300"/>
            <a:ext cx="2209800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A7F9F4-4713-13BF-E656-A0D3179077DA}"/>
              </a:ext>
            </a:extLst>
          </p:cNvPr>
          <p:cNvCxnSpPr>
            <a:endCxn id="40" idx="1"/>
          </p:cNvCxnSpPr>
          <p:nvPr/>
        </p:nvCxnSpPr>
        <p:spPr>
          <a:xfrm flipV="1">
            <a:off x="5791200" y="5219700"/>
            <a:ext cx="2667000" cy="28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81F619-E996-9E67-CF0A-A2D4A27C46FC}"/>
              </a:ext>
            </a:extLst>
          </p:cNvPr>
          <p:cNvCxnSpPr>
            <a:stCxn id="14" idx="6"/>
            <a:endCxn id="40" idx="1"/>
          </p:cNvCxnSpPr>
          <p:nvPr/>
        </p:nvCxnSpPr>
        <p:spPr>
          <a:xfrm flipV="1">
            <a:off x="6248400" y="5219700"/>
            <a:ext cx="2209800" cy="281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30EB57-B777-5E92-E461-3878FA8803B9}"/>
              </a:ext>
            </a:extLst>
          </p:cNvPr>
          <p:cNvSpPr txBox="1"/>
          <p:nvPr/>
        </p:nvSpPr>
        <p:spPr>
          <a:xfrm>
            <a:off x="7385724" y="3707368"/>
            <a:ext cx="82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49E226-7E48-F0CB-E6BF-CD6B8A589544}"/>
              </a:ext>
            </a:extLst>
          </p:cNvPr>
          <p:cNvSpPr txBox="1"/>
          <p:nvPr/>
        </p:nvSpPr>
        <p:spPr>
          <a:xfrm>
            <a:off x="8660669" y="3508321"/>
            <a:ext cx="2368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manager  or</a:t>
            </a:r>
          </a:p>
          <a:p>
            <a:r>
              <a:rPr lang="en-US" dirty="0"/>
              <a:t>Container orchestrator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92E26C-4590-6C02-7660-8B92AA6FA270}"/>
              </a:ext>
            </a:extLst>
          </p:cNvPr>
          <p:cNvSpPr txBox="1"/>
          <p:nvPr/>
        </p:nvSpPr>
        <p:spPr>
          <a:xfrm>
            <a:off x="9538778" y="447520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675C18-1972-8A36-D192-76F1853E853C}"/>
              </a:ext>
            </a:extLst>
          </p:cNvPr>
          <p:cNvSpPr txBox="1"/>
          <p:nvPr/>
        </p:nvSpPr>
        <p:spPr>
          <a:xfrm>
            <a:off x="9125484" y="5052043"/>
            <a:ext cx="111761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Scheduler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732F5B5-F18B-A54A-A314-D74E279B5789}"/>
              </a:ext>
            </a:extLst>
          </p:cNvPr>
          <p:cNvCxnSpPr>
            <a:stCxn id="54" idx="3"/>
          </p:cNvCxnSpPr>
          <p:nvPr/>
        </p:nvCxnSpPr>
        <p:spPr>
          <a:xfrm flipV="1">
            <a:off x="10243098" y="3848100"/>
            <a:ext cx="4082502" cy="138860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A0483F9-4A0F-7359-0478-86336F5A7592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0243098" y="5236709"/>
            <a:ext cx="4844502" cy="1887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A789CD-1A11-98D2-7C32-F8BD138B2993}"/>
              </a:ext>
            </a:extLst>
          </p:cNvPr>
          <p:cNvSpPr txBox="1"/>
          <p:nvPr/>
        </p:nvSpPr>
        <p:spPr>
          <a:xfrm>
            <a:off x="7780044" y="6658683"/>
            <a:ext cx="4722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/>
              <a:t>پیچیدگی </a:t>
            </a:r>
            <a:r>
              <a:rPr lang="fa-IR" dirty="0" err="1"/>
              <a:t>کاربردها</a:t>
            </a:r>
            <a:r>
              <a:rPr lang="fa-IR" dirty="0"/>
              <a:t> (تنوع و تعداد </a:t>
            </a:r>
            <a:r>
              <a:rPr lang="fa-IR" dirty="0" err="1"/>
              <a:t>ریزخدمت</a:t>
            </a:r>
            <a:r>
              <a:rPr lang="fa-IR" dirty="0"/>
              <a:t> های هر کاربرد )</a:t>
            </a:r>
          </a:p>
          <a:p>
            <a:pPr marL="0" algn="r" defTabSz="914400" rtl="1" eaLnBrk="1" latinLnBrk="0" hangingPunct="1"/>
            <a:r>
              <a:rPr lang="fa-IR" dirty="0"/>
              <a:t>تاثیر تاخیر شبکه بر روی تاخیر انتها به انتهای یک کاربرد </a:t>
            </a:r>
          </a:p>
          <a:p>
            <a:pPr marL="0" algn="r" defTabSz="914400" rtl="1" eaLnBrk="1" latinLnBrk="0" hangingPunct="1"/>
            <a:r>
              <a:rPr lang="fa-IR" dirty="0"/>
              <a:t>تاثیر تاخیر صف</a:t>
            </a:r>
          </a:p>
          <a:p>
            <a:pPr marL="0" algn="r" defTabSz="914400" rtl="1" eaLnBrk="1" latinLnBrk="0" hangingPunct="1"/>
            <a:r>
              <a:rPr lang="fa-IR" dirty="0"/>
              <a:t>نیاز به </a:t>
            </a:r>
            <a:r>
              <a:rPr lang="fa-IR" dirty="0" err="1"/>
              <a:t>خودکاری</a:t>
            </a:r>
            <a:r>
              <a:rPr lang="fa-IR" dirty="0"/>
              <a:t> سازی فرایند اگاه از کیفیت بودن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1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6F409C-2CB1-F3C9-F166-133FA632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0" y="3086100"/>
            <a:ext cx="3352800" cy="44625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b="1" dirty="0">
                <a:solidFill>
                  <a:srgbClr val="222222"/>
                </a:solidFill>
                <a:latin typeface="B Nazanin" pitchFamily="2" charset="-78"/>
                <a:cs typeface="B Nazanin" pitchFamily="2" charset="-78"/>
              </a:rPr>
              <a:t>مقدمه</a:t>
            </a:r>
            <a:endParaRPr lang="en-US" sz="3200" b="1" dirty="0">
              <a:solidFill>
                <a:srgbClr val="222222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b="1" dirty="0">
                <a:latin typeface="B Nazanin" pitchFamily="2" charset="-78"/>
                <a:cs typeface="B Nazanin" pitchFamily="2" charset="-78"/>
              </a:rPr>
              <a:t>معماری یکپارچه</a:t>
            </a:r>
            <a:endParaRPr lang="en-US" sz="2800" b="1" dirty="0">
              <a:latin typeface="B Nazanin" pitchFamily="2" charset="-78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DFD9F6-AFEB-D269-0E80-C71A071CC33B}"/>
              </a:ext>
            </a:extLst>
          </p:cNvPr>
          <p:cNvSpPr txBox="1"/>
          <p:nvPr/>
        </p:nvSpPr>
        <p:spPr>
          <a:xfrm>
            <a:off x="1498348" y="4723239"/>
            <a:ext cx="7162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>
                <a:latin typeface="B Nazanin" pitchFamily="2" charset="-78"/>
                <a:cs typeface="B Nazanin" pitchFamily="2" charset="-78"/>
              </a:rPr>
              <a:t>امروزه </a:t>
            </a:r>
            <a:r>
              <a:rPr lang="fa-IR" sz="2400" dirty="0" err="1">
                <a:latin typeface="B Nazanin" pitchFamily="2" charset="-78"/>
                <a:cs typeface="B Nazanin" pitchFamily="2" charset="-78"/>
              </a:rPr>
              <a:t>شرکت‌های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بزرگ صنعت فضای ابر همانند آمازون، </a:t>
            </a:r>
            <a:r>
              <a:rPr lang="fa-IR" sz="2400" dirty="0" err="1">
                <a:latin typeface="B Nazanin" pitchFamily="2" charset="-78"/>
                <a:cs typeface="B Nazanin" pitchFamily="2" charset="-78"/>
              </a:rPr>
              <a:t>ماکروسافت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، و  </a:t>
            </a:r>
            <a:r>
              <a:rPr lang="fa-IR" sz="2400" dirty="0" err="1">
                <a:latin typeface="B Nazanin" pitchFamily="2" charset="-78"/>
                <a:cs typeface="B Nazanin" pitchFamily="2" charset="-78"/>
              </a:rPr>
              <a:t>نت‌فلیکس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در حال م</a:t>
            </a:r>
            <a:r>
              <a:rPr lang="en-US" sz="2400" dirty="0" err="1">
                <a:latin typeface="B Nazanin" pitchFamily="2" charset="-78"/>
                <a:cs typeface="B Nazanin" pitchFamily="2" charset="-78"/>
              </a:rPr>
              <a:t>ه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اجرت به یک معماری جدید هستند.</a:t>
            </a:r>
            <a:endParaRPr lang="en-US" sz="2400" dirty="0">
              <a:latin typeface="B Nazanin" pitchFamily="2" charset="-78"/>
              <a:cs typeface="B Nazanin" pitchFamily="2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788ED6-B3E3-5FB2-C465-9FA2866350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40EFD5-0CDE-2AED-DB38-1817E098211F}"/>
              </a:ext>
            </a:extLst>
          </p:cNvPr>
          <p:cNvSpPr txBox="1"/>
          <p:nvPr/>
        </p:nvSpPr>
        <p:spPr>
          <a:xfrm>
            <a:off x="13495703" y="1795324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dirty="0">
                <a:latin typeface="B Nazanin" pitchFamily="2" charset="-78"/>
                <a:cs typeface="B Nazanin" pitchFamily="2" charset="-78"/>
              </a:rPr>
              <a:t>معماری یکپارچه چیست؟</a:t>
            </a:r>
            <a:endParaRPr lang="en-US" sz="2800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969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462936-AD49-04AF-0662-0A1729AF2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4200" y="3202434"/>
            <a:ext cx="7543788" cy="4409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361CC-3CF5-F570-C9B1-2665DCADB22C}"/>
              </a:ext>
            </a:extLst>
          </p:cNvPr>
          <p:cNvSpPr txBox="1"/>
          <p:nvPr/>
        </p:nvSpPr>
        <p:spPr>
          <a:xfrm>
            <a:off x="13495703" y="1795324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چیست؟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479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E6B793-BC8D-67C0-543F-B32DF4F019DA}"/>
              </a:ext>
            </a:extLst>
          </p:cNvPr>
          <p:cNvSpPr txBox="1"/>
          <p:nvPr/>
        </p:nvSpPr>
        <p:spPr>
          <a:xfrm>
            <a:off x="14638089" y="3023126"/>
            <a:ext cx="332795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مزایا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: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پیمانه‌ای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مقیاس‌پذیری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توسعه‌ سریعتر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تنوع فناوری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ایزوله‌سازی</a:t>
            </a: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خطا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مقیاس‌بندی</a:t>
            </a: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آسان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...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49ECD3-5C1C-10F2-D4FB-90E04854C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0200" y="3123899"/>
            <a:ext cx="13037889" cy="6493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155FF-166C-F347-24DE-E545A3F53B94}"/>
              </a:ext>
            </a:extLst>
          </p:cNvPr>
          <p:cNvSpPr txBox="1"/>
          <p:nvPr/>
        </p:nvSpPr>
        <p:spPr>
          <a:xfrm>
            <a:off x="13495703" y="1795324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چیست؟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1F261-34BA-F77E-8978-D52B541ACCA5}"/>
              </a:ext>
            </a:extLst>
          </p:cNvPr>
          <p:cNvSpPr txBox="1"/>
          <p:nvPr/>
        </p:nvSpPr>
        <p:spPr>
          <a:xfrm>
            <a:off x="14478000" y="19419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82963C-CBDC-1A58-494C-4888BD1D52B9}"/>
              </a:ext>
            </a:extLst>
          </p:cNvPr>
          <p:cNvSpPr txBox="1"/>
          <p:nvPr/>
        </p:nvSpPr>
        <p:spPr>
          <a:xfrm>
            <a:off x="13578759" y="694849"/>
            <a:ext cx="470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(ادامه)</a:t>
            </a:r>
          </a:p>
        </p:txBody>
      </p:sp>
    </p:spTree>
    <p:extLst>
      <p:ext uri="{BB962C8B-B14F-4D97-AF65-F5344CB8AC3E}">
        <p14:creationId xmlns:p14="http://schemas.microsoft.com/office/powerpoint/2010/main" val="217384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E6B793-BC8D-67C0-543F-B32DF4F019DA}"/>
              </a:ext>
            </a:extLst>
          </p:cNvPr>
          <p:cNvSpPr txBox="1"/>
          <p:nvPr/>
        </p:nvSpPr>
        <p:spPr>
          <a:xfrm>
            <a:off x="14638089" y="3023126"/>
            <a:ext cx="332795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چالش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: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مدیریت منابع </a:t>
            </a: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a-IR" sz="2800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تاثیر تاخیر شبکه</a:t>
            </a:r>
            <a:endParaRPr kumimoji="0" lang="fa-I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  <a:p>
            <a:pPr marL="800100" marR="0" lvl="1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...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49ECD3-5C1C-10F2-D4FB-90E04854C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0200" y="3123899"/>
            <a:ext cx="13037889" cy="6493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155FF-166C-F347-24DE-E545A3F53B94}"/>
              </a:ext>
            </a:extLst>
          </p:cNvPr>
          <p:cNvSpPr txBox="1"/>
          <p:nvPr/>
        </p:nvSpPr>
        <p:spPr>
          <a:xfrm>
            <a:off x="13495703" y="1795324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r>
              <a:rPr kumimoji="0" lang="fa-I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چیست؟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E7652-A9AB-34B0-78B2-8FE1735627A3}"/>
              </a:ext>
            </a:extLst>
          </p:cNvPr>
          <p:cNvSpPr txBox="1"/>
          <p:nvPr/>
        </p:nvSpPr>
        <p:spPr>
          <a:xfrm>
            <a:off x="14478000" y="19419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BDF17-ECAD-1122-2998-9B1F1FED2454}"/>
              </a:ext>
            </a:extLst>
          </p:cNvPr>
          <p:cNvSpPr txBox="1"/>
          <p:nvPr/>
        </p:nvSpPr>
        <p:spPr>
          <a:xfrm>
            <a:off x="13578759" y="694849"/>
            <a:ext cx="470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 (ادامه)</a:t>
            </a:r>
          </a:p>
        </p:txBody>
      </p:sp>
    </p:spTree>
    <p:extLst>
      <p:ext uri="{BB962C8B-B14F-4D97-AF65-F5344CB8AC3E}">
        <p14:creationId xmlns:p14="http://schemas.microsoft.com/office/powerpoint/2010/main" val="244497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FE7652-A9AB-34B0-78B2-8FE1735627A3}"/>
              </a:ext>
            </a:extLst>
          </p:cNvPr>
          <p:cNvSpPr txBox="1"/>
          <p:nvPr/>
        </p:nvSpPr>
        <p:spPr>
          <a:xfrm>
            <a:off x="14478000" y="194190"/>
            <a:ext cx="313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BDF17-ECAD-1122-2998-9B1F1FED2454}"/>
              </a:ext>
            </a:extLst>
          </p:cNvPr>
          <p:cNvSpPr txBox="1"/>
          <p:nvPr/>
        </p:nvSpPr>
        <p:spPr>
          <a:xfrm>
            <a:off x="13578759" y="694849"/>
            <a:ext cx="470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b="1" dirty="0">
                <a:solidFill>
                  <a:prstClr val="black"/>
                </a:solidFill>
                <a:latin typeface="B Nazanin" pitchFamily="2" charset="-78"/>
                <a:cs typeface="B Nazanin" pitchFamily="2" charset="-78"/>
              </a:rPr>
              <a:t>مدیریت منابع</a:t>
            </a:r>
            <a:endParaRPr kumimoji="0" lang="fa-I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7FFBC7-A276-8B5D-CBB3-1F85730177E6}"/>
              </a:ext>
            </a:extLst>
          </p:cNvPr>
          <p:cNvSpPr/>
          <p:nvPr/>
        </p:nvSpPr>
        <p:spPr>
          <a:xfrm>
            <a:off x="7808976" y="1562100"/>
            <a:ext cx="2670048" cy="26700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placement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25A746-144A-E7AA-587F-523E7085770D}"/>
              </a:ext>
            </a:extLst>
          </p:cNvPr>
          <p:cNvSpPr/>
          <p:nvPr/>
        </p:nvSpPr>
        <p:spPr>
          <a:xfrm>
            <a:off x="10908711" y="6286500"/>
            <a:ext cx="2670048" cy="26700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D2776CB-052C-7546-4C11-3FD57A7587BE}"/>
              </a:ext>
            </a:extLst>
          </p:cNvPr>
          <p:cNvSpPr/>
          <p:nvPr/>
        </p:nvSpPr>
        <p:spPr>
          <a:xfrm>
            <a:off x="4633682" y="6286500"/>
            <a:ext cx="2670048" cy="26700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841FB2-E9E5-7AE0-E333-9B2B09CC48BC}"/>
              </a:ext>
            </a:extLst>
          </p:cNvPr>
          <p:cNvCxnSpPr>
            <a:cxnSpLocks/>
            <a:stCxn id="2" idx="5"/>
            <a:endCxn id="17" idx="1"/>
          </p:cNvCxnSpPr>
          <p:nvPr/>
        </p:nvCxnSpPr>
        <p:spPr>
          <a:xfrm>
            <a:off x="10088005" y="3841129"/>
            <a:ext cx="1211725" cy="28363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9AD753-5FF5-2771-5AD4-BF954D568602}"/>
              </a:ext>
            </a:extLst>
          </p:cNvPr>
          <p:cNvCxnSpPr>
            <a:cxnSpLocks/>
            <a:stCxn id="2" idx="3"/>
            <a:endCxn id="19" idx="7"/>
          </p:cNvCxnSpPr>
          <p:nvPr/>
        </p:nvCxnSpPr>
        <p:spPr>
          <a:xfrm flipH="1">
            <a:off x="6912711" y="3841129"/>
            <a:ext cx="1287284" cy="28363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835EB7-4EA8-5EE3-12D1-203E6E538886}"/>
              </a:ext>
            </a:extLst>
          </p:cNvPr>
          <p:cNvCxnSpPr>
            <a:cxnSpLocks/>
            <a:stCxn id="19" idx="6"/>
            <a:endCxn id="17" idx="2"/>
          </p:cNvCxnSpPr>
          <p:nvPr/>
        </p:nvCxnSpPr>
        <p:spPr>
          <a:xfrm>
            <a:off x="7303730" y="7621524"/>
            <a:ext cx="36049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6E84A8-1CAD-9447-056A-4B675F272A16}"/>
              </a:ext>
            </a:extLst>
          </p:cNvPr>
          <p:cNvCxnSpPr>
            <a:endCxn id="2" idx="2"/>
          </p:cNvCxnSpPr>
          <p:nvPr/>
        </p:nvCxnSpPr>
        <p:spPr>
          <a:xfrm>
            <a:off x="4038600" y="2897124"/>
            <a:ext cx="3770376" cy="0"/>
          </a:xfrm>
          <a:prstGeom prst="straightConnector1">
            <a:avLst/>
          </a:prstGeom>
          <a:ln w="889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052043C-8783-C94C-F231-C372202A5FD8}"/>
              </a:ext>
            </a:extLst>
          </p:cNvPr>
          <p:cNvSpPr/>
          <p:nvPr/>
        </p:nvSpPr>
        <p:spPr>
          <a:xfrm>
            <a:off x="3947882" y="1412631"/>
            <a:ext cx="1371600" cy="13716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5218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3462" y="3019425"/>
            <a:ext cx="1725453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6F3081-83BF-9F42-3BB8-B4646129D397}"/>
              </a:ext>
            </a:extLst>
          </p:cNvPr>
          <p:cNvGraphicFramePr>
            <a:graphicFrameLocks noGrp="1"/>
          </p:cNvGraphicFramePr>
          <p:nvPr/>
        </p:nvGraphicFramePr>
        <p:xfrm>
          <a:off x="10432641" y="4445772"/>
          <a:ext cx="4966517" cy="4819650"/>
        </p:xfrm>
        <a:graphic>
          <a:graphicData uri="http://schemas.openxmlformats.org/drawingml/2006/table">
            <a:tbl>
              <a:tblPr/>
              <a:tblGrid>
                <a:gridCol w="49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2957"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en-US" sz="4000" b="1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1</a:t>
                      </a:r>
                      <a:endParaRPr lang="en-US" sz="2000" b="1" dirty="0"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886">
                <a:tc>
                  <a:txBody>
                    <a:bodyPr/>
                    <a:lstStyle/>
                    <a:p>
                      <a:pPr marL="0" algn="ctr" defTabSz="1371600" rtl="0" eaLnBrk="1" latinLnBrk="0" hangingPunct="1">
                        <a:lnSpc>
                          <a:spcPts val="3900"/>
                        </a:lnSpc>
                        <a:defRPr/>
                      </a:pPr>
                      <a:r>
                        <a:rPr lang="fa-IR" sz="3600" b="1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پیچیدگی </a:t>
                      </a:r>
                      <a:r>
                        <a:rPr lang="fa-IR" sz="3600" b="1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برنامه‌ها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807">
                <a:tc>
                  <a:txBody>
                    <a:bodyPr/>
                    <a:lstStyle/>
                    <a:p>
                      <a:pPr algn="ctr" rtl="1">
                        <a:lnSpc>
                          <a:spcPts val="3359"/>
                        </a:lnSpc>
                        <a:defRPr/>
                      </a:pPr>
                      <a:r>
                        <a:rPr lang="fa-IR" sz="2400" dirty="0" err="1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برنامه‌های</a:t>
                      </a:r>
                      <a:r>
                        <a:rPr lang="fa-IR" sz="2400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توسعه یافته براساس معماری </a:t>
                      </a:r>
                      <a:r>
                        <a:rPr lang="fa-IR" sz="2400" dirty="0" err="1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ریزخدمات</a:t>
                      </a:r>
                      <a:r>
                        <a:rPr lang="fa-IR" sz="2400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</a:t>
                      </a:r>
                      <a:r>
                        <a:rPr lang="fa-IR" sz="2400" dirty="0" err="1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بدلیل</a:t>
                      </a:r>
                      <a:r>
                        <a:rPr lang="fa-IR" sz="2400" dirty="0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روابط زیاد، دچار پیچیدگی </a:t>
                      </a:r>
                      <a:r>
                        <a:rPr lang="fa-IR" sz="2400" dirty="0" err="1">
                          <a:solidFill>
                            <a:srgbClr val="000000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شده‌اند</a:t>
                      </a:r>
                      <a:endParaRPr lang="en-US" sz="2400" dirty="0">
                        <a:solidFill>
                          <a:srgbClr val="000000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55CC14-A489-C794-8390-09513AB48D05}"/>
              </a:ext>
            </a:extLst>
          </p:cNvPr>
          <p:cNvGraphicFramePr>
            <a:graphicFrameLocks noGrp="1"/>
          </p:cNvGraphicFramePr>
          <p:nvPr/>
        </p:nvGraphicFramePr>
        <p:xfrm>
          <a:off x="2888843" y="4445772"/>
          <a:ext cx="4966517" cy="4819650"/>
        </p:xfrm>
        <a:graphic>
          <a:graphicData uri="http://schemas.openxmlformats.org/drawingml/2006/table">
            <a:tbl>
              <a:tblPr/>
              <a:tblGrid>
                <a:gridCol w="49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2957"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en-US" sz="4000" b="1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886">
                <a:tc>
                  <a:txBody>
                    <a:bodyPr/>
                    <a:lstStyle/>
                    <a:p>
                      <a:pPr marL="0" algn="ctr" defTabSz="1371600" rtl="0" eaLnBrk="1" latinLnBrk="0" hangingPunct="1">
                        <a:lnSpc>
                          <a:spcPts val="3900"/>
                        </a:lnSpc>
                        <a:defRPr/>
                      </a:pPr>
                      <a:r>
                        <a:rPr lang="fa-IR" sz="3600" b="1" kern="1200" dirty="0">
                          <a:solidFill>
                            <a:schemeClr val="tx1"/>
                          </a:solidFill>
                          <a:latin typeface="B Nazanin" pitchFamily="2" charset="-78"/>
                          <a:ea typeface="+mn-ea"/>
                          <a:cs typeface="B Nazanin" pitchFamily="2" charset="-78"/>
                        </a:rPr>
                        <a:t>تأثیر تأخیر </a:t>
                      </a:r>
                      <a:r>
                        <a:rPr lang="fa-IR" sz="3600" b="1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صف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807">
                <a:tc>
                  <a:txBody>
                    <a:bodyPr/>
                    <a:lstStyle/>
                    <a:p>
                      <a:pPr algn="ctr" rtl="1">
                        <a:lnSpc>
                          <a:spcPts val="3359"/>
                        </a:lnSpc>
                        <a:defRPr/>
                      </a:pP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وقتی به یک خدمت درخواست زیادی ارسال شود به احتمال زیاد تعداد زیادی از این </a:t>
                      </a: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درخواست‌ها</a:t>
                      </a:r>
                      <a:r>
                        <a:rPr lang="fa-IR" sz="2400" dirty="0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 به سمت خدمت بعدی سرازیر </a:t>
                      </a:r>
                      <a:r>
                        <a:rPr lang="fa-IR" sz="2400" dirty="0" err="1">
                          <a:solidFill>
                            <a:schemeClr val="tx1"/>
                          </a:solidFill>
                          <a:latin typeface="B Nazanin" pitchFamily="2" charset="-78"/>
                          <a:cs typeface="B Nazanin" pitchFamily="2" charset="-78"/>
                        </a:rPr>
                        <a:t>می‌شود</a:t>
                      </a:r>
                      <a:endParaRPr lang="en-US" sz="2400" dirty="0">
                        <a:solidFill>
                          <a:schemeClr val="tx1"/>
                        </a:solidFill>
                        <a:latin typeface="B Nazanin" pitchFamily="2" charset="-78"/>
                        <a:cs typeface="B Nazanin" pitchFamily="2" charset="-78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AF40609-2A3F-2D35-7562-710DB7D9BD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74C05D0B-744A-2032-CE97-E0156E1C3F30}"/>
              </a:ext>
            </a:extLst>
          </p:cNvPr>
          <p:cNvSpPr txBox="1"/>
          <p:nvPr/>
        </p:nvSpPr>
        <p:spPr>
          <a:xfrm>
            <a:off x="2359748" y="962025"/>
            <a:ext cx="13718452" cy="189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6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طرح مسئله</a:t>
            </a:r>
          </a:p>
          <a:p>
            <a:pPr marL="0" marR="0" lvl="0" indent="0" algn="ctr" defTabSz="914400" rtl="0" eaLnBrk="1" fontAlgn="auto" latinLnBrk="0" hangingPunct="1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مديريت</a:t>
            </a:r>
            <a:r>
              <a:rPr kumimoji="0" lang="fa-I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 منابع آگاه از </a:t>
            </a:r>
            <a:r>
              <a:rPr kumimoji="0" lang="fa-I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کيفيت</a:t>
            </a:r>
            <a:r>
              <a:rPr kumimoji="0" lang="fa-I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 </a:t>
            </a:r>
            <a:r>
              <a:rPr kumimoji="0" lang="fa-I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براي</a:t>
            </a:r>
            <a:r>
              <a:rPr kumimoji="0" lang="fa-I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 </a:t>
            </a:r>
            <a:r>
              <a:rPr kumimoji="0" lang="fa-I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ريز</a:t>
            </a:r>
            <a:r>
              <a:rPr kumimoji="0" lang="fa-I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 خدمات </a:t>
            </a:r>
            <a:r>
              <a:rPr kumimoji="0" lang="fa-I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فضاي</a:t>
            </a:r>
            <a:r>
              <a:rPr kumimoji="0" lang="fa-I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 Nazanin" pitchFamily="2" charset="-78"/>
                <a:cs typeface="B Nazanin" pitchFamily="2" charset="-78"/>
              </a:rPr>
              <a:t> ابر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726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41F3CAD-015A-81FA-F8ED-7EBAEEF43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0200" y="3123899"/>
            <a:ext cx="13037889" cy="649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B451FA-3ECF-4484-40E4-47CE1E53E1A6}"/>
              </a:ext>
            </a:extLst>
          </p:cNvPr>
          <p:cNvSpPr/>
          <p:nvPr/>
        </p:nvSpPr>
        <p:spPr>
          <a:xfrm>
            <a:off x="2578292" y="4229100"/>
            <a:ext cx="5303520" cy="530542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0056827-540B-CA6A-0AC0-45A2DB7E578C}"/>
              </a:ext>
            </a:extLst>
          </p:cNvPr>
          <p:cNvSpPr/>
          <p:nvPr/>
        </p:nvSpPr>
        <p:spPr>
          <a:xfrm>
            <a:off x="11049000" y="4229100"/>
            <a:ext cx="5303520" cy="530542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E24788-990D-DB0F-A4BF-DC35DAA765F2}"/>
              </a:ext>
            </a:extLst>
          </p:cNvPr>
          <p:cNvSpPr/>
          <p:nvPr/>
        </p:nvSpPr>
        <p:spPr>
          <a:xfrm>
            <a:off x="2743200" y="1867570"/>
            <a:ext cx="1298448" cy="129844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17421FC-E969-5FEE-7554-6991D7F3387F}"/>
              </a:ext>
            </a:extLst>
          </p:cNvPr>
          <p:cNvSpPr/>
          <p:nvPr/>
        </p:nvSpPr>
        <p:spPr>
          <a:xfrm>
            <a:off x="6096000" y="1867570"/>
            <a:ext cx="1298448" cy="12984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BFF19-2F66-DB41-F5F2-AC4705877F9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4041648" y="2516794"/>
            <a:ext cx="2054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55E5DF-0D53-9227-92DA-1CDFC680997D}"/>
              </a:ext>
            </a:extLst>
          </p:cNvPr>
          <p:cNvSpPr txBox="1"/>
          <p:nvPr/>
        </p:nvSpPr>
        <p:spPr>
          <a:xfrm>
            <a:off x="4804867" y="3859768"/>
            <a:ext cx="86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540B26-E675-8AB2-2B1E-C99A0F1F50F8}"/>
              </a:ext>
            </a:extLst>
          </p:cNvPr>
          <p:cNvSpPr txBox="1"/>
          <p:nvPr/>
        </p:nvSpPr>
        <p:spPr>
          <a:xfrm>
            <a:off x="13269391" y="3808211"/>
            <a:ext cx="86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22B301-A808-CBCE-ECAE-9CF0C53A93DD}"/>
              </a:ext>
            </a:extLst>
          </p:cNvPr>
          <p:cNvSpPr/>
          <p:nvPr/>
        </p:nvSpPr>
        <p:spPr>
          <a:xfrm>
            <a:off x="6092952" y="5597652"/>
            <a:ext cx="1298448" cy="129844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35769AC-D630-D009-AFB8-9B9FCF1D970A}"/>
              </a:ext>
            </a:extLst>
          </p:cNvPr>
          <p:cNvSpPr/>
          <p:nvPr/>
        </p:nvSpPr>
        <p:spPr>
          <a:xfrm>
            <a:off x="12344400" y="5219700"/>
            <a:ext cx="1298448" cy="12984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1BE3480-354D-3811-CE23-F2FF26639D15}"/>
              </a:ext>
            </a:extLst>
          </p:cNvPr>
          <p:cNvSpPr/>
          <p:nvPr/>
        </p:nvSpPr>
        <p:spPr>
          <a:xfrm rot="5400000" flipH="1">
            <a:off x="9418320" y="5433060"/>
            <a:ext cx="91440" cy="3017520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9EC758-3ED6-6CD4-43EE-6E893A0DEC91}"/>
              </a:ext>
            </a:extLst>
          </p:cNvPr>
          <p:cNvSpPr txBox="1"/>
          <p:nvPr/>
        </p:nvSpPr>
        <p:spPr>
          <a:xfrm>
            <a:off x="8839200" y="6357045"/>
            <a:ext cx="10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48F13746-A8DA-FE60-BB5D-C7A1D94F68F7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C856673D-6C94-8E3E-EF63-2842C8307E46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4D4BA257-DD27-75E9-8B9E-DF7C17200175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57DC46F4-5B22-4E43-A03B-F979001B7F92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0000"/>
            </a:stretch>
          </a:blipFill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3B196-6891-316D-4419-65A32B23D7AE}"/>
              </a:ext>
            </a:extLst>
          </p:cNvPr>
          <p:cNvSpPr txBox="1"/>
          <p:nvPr/>
        </p:nvSpPr>
        <p:spPr>
          <a:xfrm>
            <a:off x="9677400" y="1528062"/>
            <a:ext cx="801888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The effect of network latency on the end-to-end latency of an 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C28036-0C3D-4C07-9A0B-7A6FF64B96B6}"/>
              </a:ext>
            </a:extLst>
          </p:cNvPr>
          <p:cNvSpPr txBox="1"/>
          <p:nvPr/>
        </p:nvSpPr>
        <p:spPr>
          <a:xfrm>
            <a:off x="3238616" y="167015"/>
            <a:ext cx="31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Introduction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83B381-B61A-CFE0-08D1-14C946FCC701}"/>
              </a:ext>
            </a:extLst>
          </p:cNvPr>
          <p:cNvSpPr txBox="1"/>
          <p:nvPr/>
        </p:nvSpPr>
        <p:spPr>
          <a:xfrm>
            <a:off x="1090268" y="641948"/>
            <a:ext cx="858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cs typeface="B Nazanin" pitchFamily="2" charset="-78"/>
              </a:rPr>
              <a:t>Challenge Resource Management In Microservices Arch.</a:t>
            </a:r>
            <a:endParaRPr kumimoji="0" lang="fa-I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B Nazanin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72B02CD-A4A6-AE89-8AD9-A9CEECC734C4}"/>
              </a:ext>
            </a:extLst>
          </p:cNvPr>
          <p:cNvCxnSpPr>
            <a:cxnSpLocks/>
          </p:cNvCxnSpPr>
          <p:nvPr/>
        </p:nvCxnSpPr>
        <p:spPr>
          <a:xfrm>
            <a:off x="1236137" y="1210290"/>
            <a:ext cx="84412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0EC78BD4-39C3-3A16-1D1A-2323F646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3FE5D5D9-FD3B-4E46-44C5-AC332D00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5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41" name="Date Placeholder 5">
            <a:extLst>
              <a:ext uri="{FF2B5EF4-FFF2-40B4-BE49-F238E27FC236}">
                <a16:creationId xmlns:a16="http://schemas.microsoft.com/office/drawing/2014/main" id="{3DC2E995-B0C9-0240-1892-D3502F18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039777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974 0.2 " pathEditMode="relative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36E23C7-8DE9-A6C5-CD71-03AD5509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22547" y="1837304"/>
            <a:ext cx="11885717" cy="7772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A8F458-CB35-3B28-6ED3-4C251ABE618D}"/>
              </a:ext>
            </a:extLst>
          </p:cNvPr>
          <p:cNvCxnSpPr>
            <a:cxnSpLocks/>
          </p:cNvCxnSpPr>
          <p:nvPr/>
        </p:nvCxnSpPr>
        <p:spPr>
          <a:xfrm flipH="1">
            <a:off x="6248400" y="3238500"/>
            <a:ext cx="1143000" cy="1447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5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36E23C7-8DE9-A6C5-CD71-03AD5509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22545" y="1837303"/>
            <a:ext cx="11887200" cy="77733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34F95D-959E-20C1-36AB-7D2F547C5F8A}"/>
              </a:ext>
            </a:extLst>
          </p:cNvPr>
          <p:cNvCxnSpPr>
            <a:cxnSpLocks/>
          </p:cNvCxnSpPr>
          <p:nvPr/>
        </p:nvCxnSpPr>
        <p:spPr>
          <a:xfrm flipH="1">
            <a:off x="6248400" y="3238500"/>
            <a:ext cx="1143000" cy="1447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47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36E23C7-8DE9-A6C5-CD71-03AD5509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22546" y="1837303"/>
            <a:ext cx="11885715" cy="777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E0AC2E-9D7C-188B-14FD-A480E3C4A50A}"/>
              </a:ext>
            </a:extLst>
          </p:cNvPr>
          <p:cNvCxnSpPr>
            <a:cxnSpLocks/>
          </p:cNvCxnSpPr>
          <p:nvPr/>
        </p:nvCxnSpPr>
        <p:spPr>
          <a:xfrm flipH="1">
            <a:off x="6172200" y="3162300"/>
            <a:ext cx="1143000" cy="15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774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36E23C7-8DE9-A6C5-CD71-03AD5509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22546" y="1837303"/>
            <a:ext cx="11885715" cy="7772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298503-B7DC-339D-C95C-CABB3997AA88}"/>
              </a:ext>
            </a:extLst>
          </p:cNvPr>
          <p:cNvCxnSpPr>
            <a:cxnSpLocks/>
          </p:cNvCxnSpPr>
          <p:nvPr/>
        </p:nvCxnSpPr>
        <p:spPr>
          <a:xfrm flipH="1">
            <a:off x="6172200" y="3162300"/>
            <a:ext cx="1143000" cy="15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640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36E23C7-8DE9-A6C5-CD71-03AD5509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22546" y="1837303"/>
            <a:ext cx="11885715" cy="7772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D2818-64FB-1761-94AF-68A5BFDB364C}"/>
              </a:ext>
            </a:extLst>
          </p:cNvPr>
          <p:cNvCxnSpPr>
            <a:cxnSpLocks/>
          </p:cNvCxnSpPr>
          <p:nvPr/>
        </p:nvCxnSpPr>
        <p:spPr>
          <a:xfrm flipH="1">
            <a:off x="6172200" y="3162300"/>
            <a:ext cx="1143000" cy="15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227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36E23C7-8DE9-A6C5-CD71-03AD5509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22546" y="1837303"/>
            <a:ext cx="11885715" cy="7772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F8277-DCCA-FA46-CF3F-0919CD3D9EAA}"/>
              </a:ext>
            </a:extLst>
          </p:cNvPr>
          <p:cNvCxnSpPr>
            <a:cxnSpLocks/>
          </p:cNvCxnSpPr>
          <p:nvPr/>
        </p:nvCxnSpPr>
        <p:spPr>
          <a:xfrm flipH="1">
            <a:off x="6172200" y="3162300"/>
            <a:ext cx="1143000" cy="15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528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36E23C7-8DE9-A6C5-CD71-03AD5509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22546" y="1837303"/>
            <a:ext cx="11885715" cy="7772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B10F44-D492-4815-7F51-D554C670B576}"/>
              </a:ext>
            </a:extLst>
          </p:cNvPr>
          <p:cNvCxnSpPr>
            <a:cxnSpLocks/>
          </p:cNvCxnSpPr>
          <p:nvPr/>
        </p:nvCxnSpPr>
        <p:spPr>
          <a:xfrm flipH="1">
            <a:off x="6172200" y="3162300"/>
            <a:ext cx="1143000" cy="15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9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36E23C7-8DE9-A6C5-CD71-03AD5509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22546" y="1837303"/>
            <a:ext cx="11885715" cy="7772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29CFC6-ACCB-B481-2581-655CF7AE64B3}"/>
              </a:ext>
            </a:extLst>
          </p:cNvPr>
          <p:cNvCxnSpPr>
            <a:cxnSpLocks/>
          </p:cNvCxnSpPr>
          <p:nvPr/>
        </p:nvCxnSpPr>
        <p:spPr>
          <a:xfrm flipH="1">
            <a:off x="6172200" y="3162300"/>
            <a:ext cx="1143000" cy="15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312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63A5-915D-4B48-D18E-7A912C9D6545}"/>
              </a:ext>
            </a:extLst>
          </p:cNvPr>
          <p:cNvSpPr txBox="1"/>
          <p:nvPr/>
        </p:nvSpPr>
        <p:spPr>
          <a:xfrm>
            <a:off x="14478000" y="194190"/>
            <a:ext cx="313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مقدمه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E7023-741C-7AD8-D730-5CEC42E4CFA5}"/>
              </a:ext>
            </a:extLst>
          </p:cNvPr>
          <p:cNvSpPr txBox="1"/>
          <p:nvPr/>
        </p:nvSpPr>
        <p:spPr>
          <a:xfrm>
            <a:off x="14492639" y="717410"/>
            <a:ext cx="3132502" cy="40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معماری </a:t>
            </a:r>
            <a:r>
              <a:rPr kumimoji="0" lang="fa-I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 Nazanin" pitchFamily="2" charset="-78"/>
                <a:ea typeface="+mn-ea"/>
                <a:cs typeface="B Nazanin" pitchFamily="2" charset="-78"/>
              </a:rPr>
              <a:t>ریزخدمت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 Nazanin" pitchFamily="2" charset="-78"/>
              <a:ea typeface="+mn-ea"/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D6F67-60AB-A559-F02E-D6F2AD0825A9}"/>
              </a:ext>
            </a:extLst>
          </p:cNvPr>
          <p:cNvCxnSpPr>
            <a:cxnSpLocks/>
          </p:cNvCxnSpPr>
          <p:nvPr/>
        </p:nvCxnSpPr>
        <p:spPr>
          <a:xfrm>
            <a:off x="14478000" y="1257300"/>
            <a:ext cx="31471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B01E79-B8E6-92A6-268D-D3519473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36E23C7-8DE9-A6C5-CD71-03AD5509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22545" y="4305300"/>
            <a:ext cx="11839903" cy="5253799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F6862235-660B-3B6A-372D-26514CD4B4FF}"/>
              </a:ext>
            </a:extLst>
          </p:cNvPr>
          <p:cNvSpPr/>
          <p:nvPr/>
        </p:nvSpPr>
        <p:spPr>
          <a:xfrm>
            <a:off x="5791200" y="3329823"/>
            <a:ext cx="484632" cy="9784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1BD4126-9F54-036E-B044-95BAC4A3D1E6}"/>
              </a:ext>
            </a:extLst>
          </p:cNvPr>
          <p:cNvSpPr/>
          <p:nvPr/>
        </p:nvSpPr>
        <p:spPr>
          <a:xfrm>
            <a:off x="12673584" y="4906710"/>
            <a:ext cx="484632" cy="9784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1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B451FA-3ECF-4484-40E4-47CE1E53E1A6}"/>
              </a:ext>
            </a:extLst>
          </p:cNvPr>
          <p:cNvSpPr/>
          <p:nvPr/>
        </p:nvSpPr>
        <p:spPr>
          <a:xfrm>
            <a:off x="2578292" y="4229100"/>
            <a:ext cx="5303520" cy="530542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E24788-990D-DB0F-A4BF-DC35DAA765F2}"/>
              </a:ext>
            </a:extLst>
          </p:cNvPr>
          <p:cNvSpPr/>
          <p:nvPr/>
        </p:nvSpPr>
        <p:spPr>
          <a:xfrm>
            <a:off x="2743200" y="1867570"/>
            <a:ext cx="1298448" cy="129844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17421FC-E969-5FEE-7554-6991D7F3387F}"/>
              </a:ext>
            </a:extLst>
          </p:cNvPr>
          <p:cNvSpPr/>
          <p:nvPr/>
        </p:nvSpPr>
        <p:spPr>
          <a:xfrm>
            <a:off x="6096000" y="1867570"/>
            <a:ext cx="1298448" cy="12984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BFF19-2F66-DB41-F5F2-AC4705877F9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4041648" y="2516794"/>
            <a:ext cx="2054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55E5DF-0D53-9227-92DA-1CDFC680997D}"/>
              </a:ext>
            </a:extLst>
          </p:cNvPr>
          <p:cNvSpPr txBox="1"/>
          <p:nvPr/>
        </p:nvSpPr>
        <p:spPr>
          <a:xfrm>
            <a:off x="4804867" y="3859768"/>
            <a:ext cx="86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22B301-A808-CBCE-ECAE-9CF0C53A93DD}"/>
              </a:ext>
            </a:extLst>
          </p:cNvPr>
          <p:cNvSpPr/>
          <p:nvPr/>
        </p:nvSpPr>
        <p:spPr>
          <a:xfrm>
            <a:off x="6092952" y="5597652"/>
            <a:ext cx="1298448" cy="129844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35769AC-D630-D009-AFB8-9B9FCF1D970A}"/>
              </a:ext>
            </a:extLst>
          </p:cNvPr>
          <p:cNvSpPr/>
          <p:nvPr/>
        </p:nvSpPr>
        <p:spPr>
          <a:xfrm>
            <a:off x="4114800" y="7274052"/>
            <a:ext cx="1298448" cy="12984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B22E0682-729D-230C-2CBD-E76C8B1C83E2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8E720B85-23BD-1F23-D8E5-4BB864B48860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4F9C8F09-BDA9-BE21-9668-5BD4649E7AC4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B5625DD6-7031-699B-32D3-CC5DB7C48B3C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0000"/>
            </a:stretch>
          </a:blipFill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2163FE-CC24-05BB-8CCA-083D74C4706E}"/>
              </a:ext>
            </a:extLst>
          </p:cNvPr>
          <p:cNvSpPr txBox="1"/>
          <p:nvPr/>
        </p:nvSpPr>
        <p:spPr>
          <a:xfrm>
            <a:off x="9677400" y="1528062"/>
            <a:ext cx="8018887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The effect of network latency on the end-to-end latency of an application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cs typeface="B Nazanin" pitchFamily="2" charset="-78"/>
              </a:rPr>
              <a:t>loop back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B Nazanin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F76E89-B9EC-0540-1117-C03759743E0F}"/>
              </a:ext>
            </a:extLst>
          </p:cNvPr>
          <p:cNvSpPr txBox="1"/>
          <p:nvPr/>
        </p:nvSpPr>
        <p:spPr>
          <a:xfrm>
            <a:off x="3238616" y="167015"/>
            <a:ext cx="31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23670F-6C11-7F12-ED44-159E7BF06029}"/>
              </a:ext>
            </a:extLst>
          </p:cNvPr>
          <p:cNvSpPr txBox="1"/>
          <p:nvPr/>
        </p:nvSpPr>
        <p:spPr>
          <a:xfrm>
            <a:off x="1090268" y="641948"/>
            <a:ext cx="858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cs typeface="B Nazanin" pitchFamily="2" charset="-78"/>
              </a:rPr>
              <a:t>Challenge Resource Management In Microservices Arch.</a:t>
            </a:r>
            <a:endParaRPr kumimoji="0" lang="fa-I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B Nazanin" pitchFamily="2" charset="-78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580143-2F94-9040-AF1A-161DA5472D16}"/>
              </a:ext>
            </a:extLst>
          </p:cNvPr>
          <p:cNvCxnSpPr>
            <a:cxnSpLocks/>
          </p:cNvCxnSpPr>
          <p:nvPr/>
        </p:nvCxnSpPr>
        <p:spPr>
          <a:xfrm>
            <a:off x="1236137" y="1210290"/>
            <a:ext cx="84412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2">
            <a:extLst>
              <a:ext uri="{FF2B5EF4-FFF2-40B4-BE49-F238E27FC236}">
                <a16:creationId xmlns:a16="http://schemas.microsoft.com/office/drawing/2014/main" id="{596D14D0-29E4-F7E3-EBE6-AC026E17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27AA4763-F0F3-E961-CE43-822A7F34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6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40" name="Date Placeholder 5">
            <a:extLst>
              <a:ext uri="{FF2B5EF4-FFF2-40B4-BE49-F238E27FC236}">
                <a16:creationId xmlns:a16="http://schemas.microsoft.com/office/drawing/2014/main" id="{1133E51F-FFD5-81C1-3861-28162064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57355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79390AC-52DC-3738-F8C0-1BFFA56FD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160" y="4229100"/>
            <a:ext cx="9261677" cy="4652890"/>
          </a:xfrm>
          <a:prstGeom prst="rect">
            <a:avLst/>
          </a:prstGeom>
        </p:spPr>
      </p:pic>
      <p:sp>
        <p:nvSpPr>
          <p:cNvPr id="31" name="AutoShape 9">
            <a:extLst>
              <a:ext uri="{FF2B5EF4-FFF2-40B4-BE49-F238E27FC236}">
                <a16:creationId xmlns:a16="http://schemas.microsoft.com/office/drawing/2014/main" id="{3AC056C3-CCBC-3907-3314-7E5A4A14DE57}"/>
              </a:ext>
            </a:extLst>
          </p:cNvPr>
          <p:cNvSpPr/>
          <p:nvPr/>
        </p:nvSpPr>
        <p:spPr>
          <a:xfrm rot="16200000" flipV="1">
            <a:off x="9677400" y="1104900"/>
            <a:ext cx="0" cy="17221200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701E4A5D-884A-E1F7-5A6B-2BF4AADA3474}"/>
              </a:ext>
            </a:extLst>
          </p:cNvPr>
          <p:cNvSpPr/>
          <p:nvPr/>
        </p:nvSpPr>
        <p:spPr>
          <a:xfrm rot="16200000" flipV="1">
            <a:off x="4061271" y="10013155"/>
            <a:ext cx="547688" cy="2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C943E55A-3ECB-B9DE-5B55-BAA458811596}"/>
              </a:ext>
            </a:extLst>
          </p:cNvPr>
          <p:cNvSpPr/>
          <p:nvPr/>
        </p:nvSpPr>
        <p:spPr>
          <a:xfrm rot="16200000">
            <a:off x="13975558" y="10008392"/>
            <a:ext cx="547689" cy="3"/>
          </a:xfrm>
          <a:prstGeom prst="line">
            <a:avLst/>
          </a:prstGeom>
          <a:ln w="12700" cap="rnd">
            <a:solidFill>
              <a:srgbClr val="000000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1CCD9D6C-03F3-F1F9-5D5A-7EA359CE4755}"/>
              </a:ext>
            </a:extLst>
          </p:cNvPr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00000"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05055-E2B8-91C6-4298-4FA7AAEF0CEA}"/>
              </a:ext>
            </a:extLst>
          </p:cNvPr>
          <p:cNvSpPr txBox="1"/>
          <p:nvPr/>
        </p:nvSpPr>
        <p:spPr>
          <a:xfrm>
            <a:off x="9677400" y="1528062"/>
            <a:ext cx="801888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The effect of network latency on the end-to-end latency of an application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cs typeface="B Nazanin" pitchFamily="2" charset="-78"/>
              </a:rPr>
              <a:t>loop back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The need to automate the service quality-aware 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49C9F-CC93-DBCE-ED6E-9B10F758BB23}"/>
              </a:ext>
            </a:extLst>
          </p:cNvPr>
          <p:cNvSpPr txBox="1"/>
          <p:nvPr/>
        </p:nvSpPr>
        <p:spPr>
          <a:xfrm>
            <a:off x="3238616" y="167015"/>
            <a:ext cx="31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+mn-ea"/>
                <a:cs typeface="B Nazanin" pitchFamily="2" charset="-78"/>
              </a:rPr>
              <a:t>Introduction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C9831F-59D0-E9E0-BEFB-4A07093D032A}"/>
              </a:ext>
            </a:extLst>
          </p:cNvPr>
          <p:cNvSpPr txBox="1"/>
          <p:nvPr/>
        </p:nvSpPr>
        <p:spPr>
          <a:xfrm>
            <a:off x="1090268" y="641948"/>
            <a:ext cx="858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cs typeface="B Nazanin" pitchFamily="2" charset="-78"/>
              </a:rPr>
              <a:t>Challenge Resource Management In Microservices Arch.</a:t>
            </a:r>
            <a:endParaRPr kumimoji="0" lang="fa-I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B Nazanin" pitchFamily="2" charset="-7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60F16A-B36A-C853-54F5-C1AE2BEA33DB}"/>
              </a:ext>
            </a:extLst>
          </p:cNvPr>
          <p:cNvCxnSpPr>
            <a:cxnSpLocks/>
          </p:cNvCxnSpPr>
          <p:nvPr/>
        </p:nvCxnSpPr>
        <p:spPr>
          <a:xfrm>
            <a:off x="1236137" y="1210290"/>
            <a:ext cx="84412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F160FFA4-8218-56FA-FA76-F9510B4B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721036"/>
            <a:ext cx="6172200" cy="547688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NimbusRomNo9L"/>
              </a:rPr>
              <a:t>LEAD: Latency-Efficient Application Deployment for Microservices Architecture </a:t>
            </a:r>
            <a:endParaRPr lang="en-US" sz="8000" dirty="0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8E8B1EC5-D819-BEB6-54CB-63FEE9A2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1591" y="9707524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>
                <a:cs typeface="B Nazanin" pitchFamily="2" charset="-78"/>
              </a:rPr>
              <a:pPr/>
              <a:t>7</a:t>
            </a:fld>
            <a:endParaRPr lang="en-US" dirty="0">
              <a:cs typeface="B Nazanin" pitchFamily="2" charset="-78"/>
            </a:endParaRPr>
          </a:p>
        </p:txBody>
      </p: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07518B94-001A-4F83-B180-CA16EF70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507" y="9701136"/>
            <a:ext cx="4114800" cy="54768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1400" dirty="0" err="1">
                <a:latin typeface="NimbusRomNo9L"/>
              </a:rPr>
              <a:t>Dr.Seyyed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ahmad</a:t>
            </a:r>
            <a:r>
              <a:rPr lang="en-US" sz="1400" dirty="0">
                <a:latin typeface="NimbusRomNo9L"/>
              </a:rPr>
              <a:t> </a:t>
            </a:r>
            <a:r>
              <a:rPr lang="en-US" sz="1400" dirty="0" err="1">
                <a:latin typeface="NimbusRomNo9L"/>
              </a:rPr>
              <a:t>javadi</a:t>
            </a:r>
            <a:endParaRPr lang="en-US" sz="14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66331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668990" cy="1029176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481" b="-1629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33900" y="3138190"/>
            <a:ext cx="922020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cs typeface="B Nazanin" pitchFamily="2" charset="-78"/>
              </a:rPr>
              <a:t>2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cs typeface="B Nazanin" pitchFamily="2" charset="-78"/>
              </a:rPr>
              <a:t>LEAD</a:t>
            </a:r>
          </a:p>
        </p:txBody>
      </p:sp>
      <p:sp>
        <p:nvSpPr>
          <p:cNvPr id="7" name="AutoShape 7"/>
          <p:cNvSpPr/>
          <p:nvPr/>
        </p:nvSpPr>
        <p:spPr>
          <a:xfrm rot="16200000">
            <a:off x="-4114800" y="5138738"/>
            <a:ext cx="10287000" cy="0"/>
          </a:xfrm>
          <a:prstGeom prst="line">
            <a:avLst/>
          </a:prstGeom>
          <a:ln w="12700" cap="rnd">
            <a:solidFill>
              <a:srgbClr val="FFFFFF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6CABB-73F0-CFBE-D844-72530C97A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762"/>
            <a:ext cx="1511492" cy="13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7292</TotalTime>
  <Words>3445</Words>
  <Application>Microsoft Macintosh PowerPoint</Application>
  <PresentationFormat>Custom</PresentationFormat>
  <Paragraphs>1014</Paragraphs>
  <Slides>68</Slides>
  <Notes>16</Notes>
  <HiddenSlides>30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Times New Roman</vt:lpstr>
      <vt:lpstr>Google Sans</vt:lpstr>
      <vt:lpstr>Calibri</vt:lpstr>
      <vt:lpstr>B Nazanin</vt:lpstr>
      <vt:lpstr>LinLibertineT</vt:lpstr>
      <vt:lpstr>Wingdings</vt:lpstr>
      <vt:lpstr>Arial</vt:lpstr>
      <vt:lpstr>Consolas</vt:lpstr>
      <vt:lpstr>Courier New</vt:lpstr>
      <vt:lpstr>Calibri Light</vt:lpstr>
      <vt:lpstr>NimbusRomNo9L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186</cp:revision>
  <dcterms:created xsi:type="dcterms:W3CDTF">2006-08-16T00:00:00Z</dcterms:created>
  <dcterms:modified xsi:type="dcterms:W3CDTF">2024-07-10T22:15:37Z</dcterms:modified>
  <dc:identifier>DAGEAIprWmE</dc:identifier>
</cp:coreProperties>
</file>